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2"/>
  </p:notesMasterIdLst>
  <p:sldIdLst>
    <p:sldId id="263" r:id="rId2"/>
    <p:sldId id="257" r:id="rId3"/>
    <p:sldId id="258" r:id="rId4"/>
    <p:sldId id="264" r:id="rId5"/>
    <p:sldId id="259" r:id="rId6"/>
    <p:sldId id="260" r:id="rId7"/>
    <p:sldId id="267" r:id="rId8"/>
    <p:sldId id="261" r:id="rId9"/>
    <p:sldId id="262" r:id="rId10"/>
    <p:sldId id="269" r:id="rId1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159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58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PF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9297E8-0C3C-45A6-AF1C-5EA349986CF2}" type="datetimeFigureOut">
              <a:rPr lang="fr-PF" smtClean="0"/>
              <a:t>27/11/2024</a:t>
            </a:fld>
            <a:endParaRPr lang="fr-PF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PF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PF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PF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F819CD-CEE3-415A-AE90-4CEAF0FFDF14}" type="slidenum">
              <a:rPr lang="fr-PF" smtClean="0"/>
              <a:t>‹N°›</a:t>
            </a:fld>
            <a:endParaRPr lang="fr-PF"/>
          </a:p>
        </p:txBody>
      </p:sp>
    </p:spTree>
    <p:extLst>
      <p:ext uri="{BB962C8B-B14F-4D97-AF65-F5344CB8AC3E}">
        <p14:creationId xmlns:p14="http://schemas.microsoft.com/office/powerpoint/2010/main" val="3537504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62585" cy="688503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101388" y="2248718"/>
            <a:ext cx="6252411" cy="2387600"/>
          </a:xfrm>
        </p:spPr>
        <p:txBody>
          <a:bodyPr anchor="b"/>
          <a:lstStyle>
            <a:lvl1pPr algn="ctr">
              <a:defRPr sz="6000" b="1" i="0" baseline="0">
                <a:solidFill>
                  <a:srgbClr val="FF0000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120236" y="4700588"/>
            <a:ext cx="6233563" cy="1492201"/>
          </a:xfrm>
        </p:spPr>
        <p:txBody>
          <a:bodyPr/>
          <a:lstStyle>
            <a:lvl1pPr marL="0" indent="0" algn="ctr">
              <a:buNone/>
              <a:defRPr sz="240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18053" y="6356350"/>
            <a:ext cx="2743200" cy="365125"/>
          </a:xfrm>
        </p:spPr>
        <p:txBody>
          <a:bodyPr/>
          <a:lstStyle/>
          <a:p>
            <a:fld id="{1CD966EF-9EAD-4C4D-8C36-0DA6D498BCB5}" type="datetime1">
              <a:rPr lang="fr-FR" smtClean="0"/>
              <a:t>27/11/2024</a:t>
            </a:fld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0404388" y="6356350"/>
            <a:ext cx="949411" cy="365125"/>
          </a:xfrm>
        </p:spPr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027247CF-781A-9347-A5C0-4A8313A7D1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1253" y="6426200"/>
            <a:ext cx="70993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915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0478E-8FF9-364C-A593-1D4C9537AC53}" type="datetime1">
              <a:rPr lang="fr-FR" smtClean="0"/>
              <a:t>27/11/2024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9160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12076-7A8D-F948-B073-B34452EBFDF3}" type="datetime1">
              <a:rPr lang="fr-FR" smtClean="0"/>
              <a:t>27/11/2024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69386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14433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7065" y="95618"/>
            <a:ext cx="9259504" cy="1325563"/>
          </a:xfrm>
        </p:spPr>
        <p:txBody>
          <a:bodyPr/>
          <a:lstStyle>
            <a:lvl1pPr algn="ctr">
              <a:defRPr b="1" i="0" baseline="0">
                <a:solidFill>
                  <a:srgbClr val="FF0000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30969" y="1516799"/>
            <a:ext cx="10515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90E9B-4349-BE4E-8E79-A1C766EEF4DF}" type="datetime1">
              <a:rPr lang="fr-FR" smtClean="0"/>
              <a:t>27/11/2024</a:t>
            </a:fld>
            <a:endParaRPr lang="fr-FR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32840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94362-3DC7-0E49-9B3E-3F8FE3C61A4D}" type="datetime1">
              <a:rPr lang="fr-FR" smtClean="0"/>
              <a:t>27/11/2024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7390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4CB5A-EA76-854B-928D-D973F2027EAE}" type="datetime1">
              <a:rPr lang="fr-FR" smtClean="0"/>
              <a:t>27/11/2024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30018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49EB6-50F5-EC43-80D7-58EBAD86409D}" type="datetime1">
              <a:rPr lang="fr-FR" smtClean="0"/>
              <a:t>27/11/2024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26896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66DF6-CAD4-784C-A115-BDE2F033ECF5}" type="datetime1">
              <a:rPr lang="fr-FR" smtClean="0"/>
              <a:t>27/11/2024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92547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AAE5B-AD60-6349-98A8-28194032819B}" type="datetime1">
              <a:rPr lang="fr-FR" smtClean="0"/>
              <a:t>27/11/2024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69499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2B326-67D2-764C-9185-D741A8D6D21F}" type="datetime1">
              <a:rPr lang="fr-FR" smtClean="0"/>
              <a:t>27/11/2024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9038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5DD0D-C191-EA4B-88D2-E9013A5853AF}" type="datetime1">
              <a:rPr lang="fr-FR" smtClean="0"/>
              <a:t>27/11/2024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00168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B1A474-434A-E244-B5B3-EB883DD5B20A}" type="datetime1">
              <a:rPr lang="fr-FR" smtClean="0"/>
              <a:t>27/11/2024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1010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kidiscience.cafe-sciences.org/articles/les-ballons-de-football/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rimanyc.net/but-foot-enfant/buts-et-mini-but-de-football-decathlon-encequiconcerne-but-foot-enfant/" TargetMode="External"/><Relationship Id="rId4" Type="http://schemas.openxmlformats.org/officeDocument/2006/relationships/image" Target="../media/image1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EDC432-7F35-2FB3-E1CD-AE036EE9724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Les défis MC DO 100% Féminin </a:t>
            </a:r>
            <a:endParaRPr lang="fr-PF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A7345A2-5271-96C1-84BC-4B532009257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2024/2025</a:t>
            </a:r>
          </a:p>
          <a:p>
            <a:r>
              <a:rPr lang="fr-FR" dirty="0"/>
              <a:t>U11 / U14 / U17 </a:t>
            </a:r>
            <a:endParaRPr lang="fr-PF" dirty="0"/>
          </a:p>
        </p:txBody>
      </p:sp>
    </p:spTree>
    <p:extLst>
      <p:ext uri="{BB962C8B-B14F-4D97-AF65-F5344CB8AC3E}">
        <p14:creationId xmlns:p14="http://schemas.microsoft.com/office/powerpoint/2010/main" val="676541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81D9F83-14D1-A3B6-4114-BAEEDBCF1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422" y="1296642"/>
            <a:ext cx="2087573" cy="4317621"/>
          </a:xfrm>
        </p:spPr>
        <p:txBody>
          <a:bodyPr>
            <a:normAutofit/>
          </a:bodyPr>
          <a:lstStyle/>
          <a:p>
            <a:r>
              <a:rPr lang="fr-FR" sz="1400" dirty="0">
                <a:solidFill>
                  <a:schemeClr val="tx1"/>
                </a:solidFill>
              </a:rPr>
              <a:t>Départ dans le carré central </a:t>
            </a:r>
            <a:br>
              <a:rPr lang="fr-FR" sz="1400" dirty="0">
                <a:solidFill>
                  <a:schemeClr val="tx1"/>
                </a:solidFill>
              </a:rPr>
            </a:br>
            <a:r>
              <a:rPr lang="fr-FR" sz="1400" dirty="0">
                <a:solidFill>
                  <a:schemeClr val="tx1"/>
                </a:solidFill>
              </a:rPr>
              <a:t>Conduite de balle jusqu’au plot minimum (10m) puis tir de précision dans le petit but </a:t>
            </a:r>
            <a:br>
              <a:rPr lang="fr-FR" sz="1400" dirty="0">
                <a:solidFill>
                  <a:schemeClr val="tx1"/>
                </a:solidFill>
              </a:rPr>
            </a:br>
            <a:r>
              <a:rPr lang="fr-FR" sz="1400" dirty="0">
                <a:solidFill>
                  <a:schemeClr val="tx1"/>
                </a:solidFill>
              </a:rPr>
              <a:t>La joueuse doit frapper dans les 4 buts puis revenir dans le carré central pour valider le défi. </a:t>
            </a:r>
            <a:br>
              <a:rPr lang="fr-FR" sz="1400" dirty="0">
                <a:solidFill>
                  <a:schemeClr val="tx1"/>
                </a:solidFill>
              </a:rPr>
            </a:br>
            <a:br>
              <a:rPr lang="fr-FR" sz="1400" dirty="0">
                <a:solidFill>
                  <a:schemeClr val="tx1"/>
                </a:solidFill>
              </a:rPr>
            </a:br>
            <a:r>
              <a:rPr lang="fr-FR" sz="1400" dirty="0">
                <a:solidFill>
                  <a:schemeClr val="tx1"/>
                </a:solidFill>
              </a:rPr>
              <a:t>Le défi est chronométré. </a:t>
            </a:r>
            <a:br>
              <a:rPr lang="fr-FR" sz="1400" dirty="0">
                <a:solidFill>
                  <a:schemeClr val="tx1"/>
                </a:solidFill>
              </a:rPr>
            </a:br>
            <a:r>
              <a:rPr lang="fr-FR" sz="1400" dirty="0">
                <a:solidFill>
                  <a:schemeClr val="tx1"/>
                </a:solidFill>
              </a:rPr>
              <a:t>Distance totale de 25m entre le carré central et le but. </a:t>
            </a:r>
            <a:br>
              <a:rPr lang="fr-FR" sz="1400" dirty="0">
                <a:solidFill>
                  <a:schemeClr val="tx1"/>
                </a:solidFill>
              </a:rPr>
            </a:br>
            <a:br>
              <a:rPr lang="fr-FR" sz="1400" dirty="0">
                <a:solidFill>
                  <a:schemeClr val="tx1"/>
                </a:solidFill>
              </a:rPr>
            </a:br>
            <a:r>
              <a:rPr lang="fr-FR" sz="1400" dirty="0">
                <a:solidFill>
                  <a:schemeClr val="tx1"/>
                </a:solidFill>
              </a:rPr>
              <a:t>1 BUT  = -1 sec </a:t>
            </a:r>
            <a:br>
              <a:rPr lang="fr-FR" sz="1400" dirty="0">
                <a:solidFill>
                  <a:schemeClr val="tx1"/>
                </a:solidFill>
              </a:rPr>
            </a:br>
            <a:r>
              <a:rPr lang="fr-FR" sz="1400" dirty="0">
                <a:solidFill>
                  <a:schemeClr val="tx1"/>
                </a:solidFill>
              </a:rPr>
              <a:t>1 BUT Raté  = +2 sec</a:t>
            </a:r>
            <a:endParaRPr lang="fr-PF" sz="1400" dirty="0">
              <a:solidFill>
                <a:schemeClr val="tx1"/>
              </a:solidFill>
            </a:endParaRPr>
          </a:p>
        </p:txBody>
      </p:sp>
      <p:pic>
        <p:nvPicPr>
          <p:cNvPr id="15" name="Espace réservé du contenu 14">
            <a:extLst>
              <a:ext uri="{FF2B5EF4-FFF2-40B4-BE49-F238E27FC236}">
                <a16:creationId xmlns:a16="http://schemas.microsoft.com/office/drawing/2014/main" id="{6FB52663-30B5-8A71-970B-75FBB8D1DB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683421" y="3671310"/>
            <a:ext cx="140162" cy="134976"/>
          </a:xfrm>
        </p:spPr>
      </p:pic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73AA8FA-2837-3D5E-13FB-0F0DC5AA3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www.ftf.pf  //  www.facebook.com/tahitifootball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ED30FF0-3290-AAC3-383E-B677DA8A4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54066" y="6328833"/>
            <a:ext cx="2743200" cy="365125"/>
          </a:xfrm>
        </p:spPr>
        <p:txBody>
          <a:bodyPr/>
          <a:lstStyle/>
          <a:p>
            <a:fld id="{719BD84A-6D19-C841-BA74-EAA4404EB402}" type="slidenum">
              <a:rPr lang="fr-FR" smtClean="0"/>
              <a:t>10</a:t>
            </a:fld>
            <a:endParaRPr lang="fr-FR" dirty="0"/>
          </a:p>
        </p:txBody>
      </p:sp>
      <p:sp>
        <p:nvSpPr>
          <p:cNvPr id="10" name="Triangle isocèle 9">
            <a:extLst>
              <a:ext uri="{FF2B5EF4-FFF2-40B4-BE49-F238E27FC236}">
                <a16:creationId xmlns:a16="http://schemas.microsoft.com/office/drawing/2014/main" id="{4C908B4C-17D2-07F7-2A2C-7439D0BF8CF6}"/>
              </a:ext>
            </a:extLst>
          </p:cNvPr>
          <p:cNvSpPr/>
          <p:nvPr/>
        </p:nvSpPr>
        <p:spPr>
          <a:xfrm>
            <a:off x="5403561" y="3391594"/>
            <a:ext cx="282632" cy="166254"/>
          </a:xfrm>
          <a:prstGeom prst="triangl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PF"/>
          </a:p>
        </p:txBody>
      </p:sp>
      <p:sp>
        <p:nvSpPr>
          <p:cNvPr id="11" name="Triangle isocèle 10">
            <a:extLst>
              <a:ext uri="{FF2B5EF4-FFF2-40B4-BE49-F238E27FC236}">
                <a16:creationId xmlns:a16="http://schemas.microsoft.com/office/drawing/2014/main" id="{238CD713-BDB1-7B07-1202-3583047F827B}"/>
              </a:ext>
            </a:extLst>
          </p:cNvPr>
          <p:cNvSpPr/>
          <p:nvPr/>
        </p:nvSpPr>
        <p:spPr>
          <a:xfrm>
            <a:off x="6474461" y="3398521"/>
            <a:ext cx="282632" cy="166254"/>
          </a:xfrm>
          <a:prstGeom prst="triangl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PF"/>
          </a:p>
        </p:txBody>
      </p:sp>
      <p:sp>
        <p:nvSpPr>
          <p:cNvPr id="12" name="Triangle isocèle 11">
            <a:extLst>
              <a:ext uri="{FF2B5EF4-FFF2-40B4-BE49-F238E27FC236}">
                <a16:creationId xmlns:a16="http://schemas.microsoft.com/office/drawing/2014/main" id="{74631B10-CB4B-57DF-3576-CE1B795F401C}"/>
              </a:ext>
            </a:extLst>
          </p:cNvPr>
          <p:cNvSpPr/>
          <p:nvPr/>
        </p:nvSpPr>
        <p:spPr>
          <a:xfrm>
            <a:off x="5400789" y="4189700"/>
            <a:ext cx="282632" cy="166254"/>
          </a:xfrm>
          <a:prstGeom prst="triangl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PF"/>
          </a:p>
        </p:txBody>
      </p:sp>
      <p:sp>
        <p:nvSpPr>
          <p:cNvPr id="13" name="Triangle isocèle 12">
            <a:extLst>
              <a:ext uri="{FF2B5EF4-FFF2-40B4-BE49-F238E27FC236}">
                <a16:creationId xmlns:a16="http://schemas.microsoft.com/office/drawing/2014/main" id="{8DC81237-4279-6C05-B848-49923407A88C}"/>
              </a:ext>
            </a:extLst>
          </p:cNvPr>
          <p:cNvSpPr/>
          <p:nvPr/>
        </p:nvSpPr>
        <p:spPr>
          <a:xfrm>
            <a:off x="6569355" y="4183505"/>
            <a:ext cx="282632" cy="166254"/>
          </a:xfrm>
          <a:prstGeom prst="triangl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PF"/>
          </a:p>
        </p:txBody>
      </p:sp>
      <p:pic>
        <p:nvPicPr>
          <p:cNvPr id="16" name="Espace réservé du contenu 14">
            <a:extLst>
              <a:ext uri="{FF2B5EF4-FFF2-40B4-BE49-F238E27FC236}">
                <a16:creationId xmlns:a16="http://schemas.microsoft.com/office/drawing/2014/main" id="{98B2D359-1315-ADEA-75F2-B89B2EAFAE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509734" y="4137851"/>
            <a:ext cx="140162" cy="134976"/>
          </a:xfrm>
          <a:prstGeom prst="rect">
            <a:avLst/>
          </a:prstGeom>
        </p:spPr>
      </p:pic>
      <p:pic>
        <p:nvPicPr>
          <p:cNvPr id="17" name="Espace réservé du contenu 14">
            <a:extLst>
              <a:ext uri="{FF2B5EF4-FFF2-40B4-BE49-F238E27FC236}">
                <a16:creationId xmlns:a16="http://schemas.microsoft.com/office/drawing/2014/main" id="{572C4255-DB8D-2BB6-B2DE-41DC449B73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475615" y="3671310"/>
            <a:ext cx="140162" cy="134976"/>
          </a:xfrm>
          <a:prstGeom prst="rect">
            <a:avLst/>
          </a:prstGeom>
        </p:spPr>
      </p:pic>
      <p:pic>
        <p:nvPicPr>
          <p:cNvPr id="18" name="Espace réservé du contenu 14">
            <a:extLst>
              <a:ext uri="{FF2B5EF4-FFF2-40B4-BE49-F238E27FC236}">
                <a16:creationId xmlns:a16="http://schemas.microsoft.com/office/drawing/2014/main" id="{F8A9F259-EDBF-1573-F941-DF339AED08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613340" y="4111086"/>
            <a:ext cx="140162" cy="134976"/>
          </a:xfrm>
          <a:prstGeom prst="rect">
            <a:avLst/>
          </a:prstGeom>
        </p:spPr>
      </p:pic>
      <p:sp>
        <p:nvSpPr>
          <p:cNvPr id="22" name="Signe de multiplication 21">
            <a:extLst>
              <a:ext uri="{FF2B5EF4-FFF2-40B4-BE49-F238E27FC236}">
                <a16:creationId xmlns:a16="http://schemas.microsoft.com/office/drawing/2014/main" id="{7105C967-7109-2809-DD90-E56715D6C5DC}"/>
              </a:ext>
            </a:extLst>
          </p:cNvPr>
          <p:cNvSpPr/>
          <p:nvPr/>
        </p:nvSpPr>
        <p:spPr>
          <a:xfrm>
            <a:off x="6036223" y="3753153"/>
            <a:ext cx="229985" cy="291031"/>
          </a:xfrm>
          <a:prstGeom prst="mathMultiply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PF"/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C26AA13E-4463-DE80-0A57-C250C0BF47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 flipH="1">
            <a:off x="8562382" y="1766880"/>
            <a:ext cx="903589" cy="903589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C7ED524D-2B7C-66B4-64D1-F46046414C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 rot="7096111" flipH="1">
            <a:off x="8562382" y="5228486"/>
            <a:ext cx="903589" cy="903589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5894A0B3-209D-22C0-B470-E14EDAA559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 rot="13326421" flipH="1">
            <a:off x="2873476" y="5205375"/>
            <a:ext cx="903589" cy="973697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636051A2-528F-D117-C379-3FEDA25DA6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 rot="18636660" flipH="1">
            <a:off x="3064414" y="1608950"/>
            <a:ext cx="903589" cy="973697"/>
          </a:xfrm>
          <a:prstGeom prst="rect">
            <a:avLst/>
          </a:prstGeom>
        </p:spPr>
      </p:pic>
      <p:cxnSp>
        <p:nvCxnSpPr>
          <p:cNvPr id="29" name="Connecteur droit avec flèche 28">
            <a:extLst>
              <a:ext uri="{FF2B5EF4-FFF2-40B4-BE49-F238E27FC236}">
                <a16:creationId xmlns:a16="http://schemas.microsoft.com/office/drawing/2014/main" id="{743C4A50-414F-E15C-840B-6A324BEF3AAA}"/>
              </a:ext>
            </a:extLst>
          </p:cNvPr>
          <p:cNvCxnSpPr>
            <a:cxnSpLocks/>
          </p:cNvCxnSpPr>
          <p:nvPr/>
        </p:nvCxnSpPr>
        <p:spPr>
          <a:xfrm flipH="1" flipV="1">
            <a:off x="3873623" y="2218674"/>
            <a:ext cx="1527166" cy="12103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avec flèche 31">
            <a:extLst>
              <a:ext uri="{FF2B5EF4-FFF2-40B4-BE49-F238E27FC236}">
                <a16:creationId xmlns:a16="http://schemas.microsoft.com/office/drawing/2014/main" id="{89C79D88-D185-91BF-EB29-2DF5F9219E85}"/>
              </a:ext>
            </a:extLst>
          </p:cNvPr>
          <p:cNvCxnSpPr>
            <a:cxnSpLocks/>
            <a:stCxn id="12" idx="2"/>
          </p:cNvCxnSpPr>
          <p:nvPr/>
        </p:nvCxnSpPr>
        <p:spPr>
          <a:xfrm flipH="1">
            <a:off x="3507975" y="4355954"/>
            <a:ext cx="1892814" cy="12813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avec flèche 32">
            <a:extLst>
              <a:ext uri="{FF2B5EF4-FFF2-40B4-BE49-F238E27FC236}">
                <a16:creationId xmlns:a16="http://schemas.microsoft.com/office/drawing/2014/main" id="{EEC6E1B5-4A6C-F270-6320-C02598F27427}"/>
              </a:ext>
            </a:extLst>
          </p:cNvPr>
          <p:cNvCxnSpPr>
            <a:cxnSpLocks/>
            <a:stCxn id="11" idx="5"/>
          </p:cNvCxnSpPr>
          <p:nvPr/>
        </p:nvCxnSpPr>
        <p:spPr>
          <a:xfrm flipV="1">
            <a:off x="6686435" y="2219441"/>
            <a:ext cx="2087880" cy="12622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avec flèche 38">
            <a:extLst>
              <a:ext uri="{FF2B5EF4-FFF2-40B4-BE49-F238E27FC236}">
                <a16:creationId xmlns:a16="http://schemas.microsoft.com/office/drawing/2014/main" id="{3FEE7F57-9AA0-BC2B-F6CC-25BFE20A87D0}"/>
              </a:ext>
            </a:extLst>
          </p:cNvPr>
          <p:cNvCxnSpPr>
            <a:cxnSpLocks/>
            <a:stCxn id="13" idx="5"/>
          </p:cNvCxnSpPr>
          <p:nvPr/>
        </p:nvCxnSpPr>
        <p:spPr>
          <a:xfrm>
            <a:off x="6781329" y="4266632"/>
            <a:ext cx="2088351" cy="12785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ZoneTexte 42">
            <a:extLst>
              <a:ext uri="{FF2B5EF4-FFF2-40B4-BE49-F238E27FC236}">
                <a16:creationId xmlns:a16="http://schemas.microsoft.com/office/drawing/2014/main" id="{3DF51A5D-3D4F-CE89-15E3-682E90EDFA8B}"/>
              </a:ext>
            </a:extLst>
          </p:cNvPr>
          <p:cNvSpPr txBox="1"/>
          <p:nvPr/>
        </p:nvSpPr>
        <p:spPr>
          <a:xfrm>
            <a:off x="4268319" y="2248600"/>
            <a:ext cx="624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25M</a:t>
            </a:r>
            <a:endParaRPr lang="fr-PF" dirty="0"/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D2F75AA8-E095-F47A-3FA6-8F3180054FCA}"/>
              </a:ext>
            </a:extLst>
          </p:cNvPr>
          <p:cNvSpPr txBox="1"/>
          <p:nvPr/>
        </p:nvSpPr>
        <p:spPr>
          <a:xfrm>
            <a:off x="7387821" y="4893145"/>
            <a:ext cx="624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25M</a:t>
            </a:r>
            <a:endParaRPr lang="fr-PF" dirty="0"/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488325E4-3EAF-5D39-77CF-40DE5ABE3652}"/>
              </a:ext>
            </a:extLst>
          </p:cNvPr>
          <p:cNvSpPr txBox="1"/>
          <p:nvPr/>
        </p:nvSpPr>
        <p:spPr>
          <a:xfrm>
            <a:off x="3850974" y="4708479"/>
            <a:ext cx="624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25M</a:t>
            </a:r>
            <a:endParaRPr lang="fr-PF" dirty="0"/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2293DCD2-464A-82E4-4FEE-8ACE36043606}"/>
              </a:ext>
            </a:extLst>
          </p:cNvPr>
          <p:cNvSpPr txBox="1"/>
          <p:nvPr/>
        </p:nvSpPr>
        <p:spPr>
          <a:xfrm>
            <a:off x="7700196" y="2806065"/>
            <a:ext cx="624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25M</a:t>
            </a:r>
            <a:endParaRPr lang="fr-PF" dirty="0"/>
          </a:p>
        </p:txBody>
      </p:sp>
      <p:sp>
        <p:nvSpPr>
          <p:cNvPr id="47" name="Triangle isocèle 46">
            <a:extLst>
              <a:ext uri="{FF2B5EF4-FFF2-40B4-BE49-F238E27FC236}">
                <a16:creationId xmlns:a16="http://schemas.microsoft.com/office/drawing/2014/main" id="{3505D09E-D569-E0C9-89F3-A5724114B6C5}"/>
              </a:ext>
            </a:extLst>
          </p:cNvPr>
          <p:cNvSpPr/>
          <p:nvPr/>
        </p:nvSpPr>
        <p:spPr>
          <a:xfrm>
            <a:off x="4580694" y="2967644"/>
            <a:ext cx="140935" cy="232756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PF"/>
          </a:p>
        </p:txBody>
      </p:sp>
      <p:sp>
        <p:nvSpPr>
          <p:cNvPr id="48" name="Triangle isocèle 47">
            <a:extLst>
              <a:ext uri="{FF2B5EF4-FFF2-40B4-BE49-F238E27FC236}">
                <a16:creationId xmlns:a16="http://schemas.microsoft.com/office/drawing/2014/main" id="{617C5564-F1D9-1157-28FA-0AD303C0C2C2}"/>
              </a:ext>
            </a:extLst>
          </p:cNvPr>
          <p:cNvSpPr/>
          <p:nvPr/>
        </p:nvSpPr>
        <p:spPr>
          <a:xfrm>
            <a:off x="5035171" y="2630429"/>
            <a:ext cx="140935" cy="232756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PF"/>
          </a:p>
        </p:txBody>
      </p:sp>
      <p:sp>
        <p:nvSpPr>
          <p:cNvPr id="49" name="Triangle isocèle 48">
            <a:extLst>
              <a:ext uri="{FF2B5EF4-FFF2-40B4-BE49-F238E27FC236}">
                <a16:creationId xmlns:a16="http://schemas.microsoft.com/office/drawing/2014/main" id="{72E369BF-A4BC-6A90-4560-3EEA52154059}"/>
              </a:ext>
            </a:extLst>
          </p:cNvPr>
          <p:cNvSpPr/>
          <p:nvPr/>
        </p:nvSpPr>
        <p:spPr>
          <a:xfrm>
            <a:off x="7070432" y="4722822"/>
            <a:ext cx="140935" cy="232756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PF"/>
          </a:p>
        </p:txBody>
      </p:sp>
      <p:sp>
        <p:nvSpPr>
          <p:cNvPr id="50" name="Triangle isocèle 49">
            <a:extLst>
              <a:ext uri="{FF2B5EF4-FFF2-40B4-BE49-F238E27FC236}">
                <a16:creationId xmlns:a16="http://schemas.microsoft.com/office/drawing/2014/main" id="{27459A61-44DC-7E93-0FA0-A9656F8C44F5}"/>
              </a:ext>
            </a:extLst>
          </p:cNvPr>
          <p:cNvSpPr/>
          <p:nvPr/>
        </p:nvSpPr>
        <p:spPr>
          <a:xfrm>
            <a:off x="7495054" y="4336662"/>
            <a:ext cx="140935" cy="232756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PF"/>
          </a:p>
        </p:txBody>
      </p:sp>
      <p:sp>
        <p:nvSpPr>
          <p:cNvPr id="52" name="Triangle isocèle 51">
            <a:extLst>
              <a:ext uri="{FF2B5EF4-FFF2-40B4-BE49-F238E27FC236}">
                <a16:creationId xmlns:a16="http://schemas.microsoft.com/office/drawing/2014/main" id="{02FFA929-5D3B-1961-5F34-C7794C802D08}"/>
              </a:ext>
            </a:extLst>
          </p:cNvPr>
          <p:cNvSpPr/>
          <p:nvPr/>
        </p:nvSpPr>
        <p:spPr>
          <a:xfrm rot="2900978">
            <a:off x="4501848" y="4476447"/>
            <a:ext cx="140935" cy="232756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PF"/>
          </a:p>
        </p:txBody>
      </p:sp>
      <p:sp>
        <p:nvSpPr>
          <p:cNvPr id="54" name="Triangle isocèle 53">
            <a:extLst>
              <a:ext uri="{FF2B5EF4-FFF2-40B4-BE49-F238E27FC236}">
                <a16:creationId xmlns:a16="http://schemas.microsoft.com/office/drawing/2014/main" id="{E664B5B1-7F97-8592-74F2-7009613D9B71}"/>
              </a:ext>
            </a:extLst>
          </p:cNvPr>
          <p:cNvSpPr/>
          <p:nvPr/>
        </p:nvSpPr>
        <p:spPr>
          <a:xfrm rot="2900978">
            <a:off x="4820811" y="4877200"/>
            <a:ext cx="140935" cy="232756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PF"/>
          </a:p>
        </p:txBody>
      </p:sp>
      <p:sp>
        <p:nvSpPr>
          <p:cNvPr id="55" name="Triangle isocèle 54">
            <a:extLst>
              <a:ext uri="{FF2B5EF4-FFF2-40B4-BE49-F238E27FC236}">
                <a16:creationId xmlns:a16="http://schemas.microsoft.com/office/drawing/2014/main" id="{818465C8-79C3-C5A0-8BE4-28038FA86EC5}"/>
              </a:ext>
            </a:extLst>
          </p:cNvPr>
          <p:cNvSpPr/>
          <p:nvPr/>
        </p:nvSpPr>
        <p:spPr>
          <a:xfrm rot="2900978">
            <a:off x="7050730" y="2819685"/>
            <a:ext cx="140935" cy="232756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PF"/>
          </a:p>
        </p:txBody>
      </p:sp>
      <p:sp>
        <p:nvSpPr>
          <p:cNvPr id="56" name="Triangle isocèle 55">
            <a:extLst>
              <a:ext uri="{FF2B5EF4-FFF2-40B4-BE49-F238E27FC236}">
                <a16:creationId xmlns:a16="http://schemas.microsoft.com/office/drawing/2014/main" id="{571CB542-F80C-07E5-E043-BEFABD6E2B09}"/>
              </a:ext>
            </a:extLst>
          </p:cNvPr>
          <p:cNvSpPr/>
          <p:nvPr/>
        </p:nvSpPr>
        <p:spPr>
          <a:xfrm rot="2900978">
            <a:off x="7386938" y="3209077"/>
            <a:ext cx="140935" cy="232756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PF"/>
          </a:p>
        </p:txBody>
      </p:sp>
      <p:sp>
        <p:nvSpPr>
          <p:cNvPr id="57" name="ZoneTexte 56">
            <a:extLst>
              <a:ext uri="{FF2B5EF4-FFF2-40B4-BE49-F238E27FC236}">
                <a16:creationId xmlns:a16="http://schemas.microsoft.com/office/drawing/2014/main" id="{66BDA996-2350-C8F3-9BBE-C1697FEF2AAD}"/>
              </a:ext>
            </a:extLst>
          </p:cNvPr>
          <p:cNvSpPr txBox="1"/>
          <p:nvPr/>
        </p:nvSpPr>
        <p:spPr>
          <a:xfrm>
            <a:off x="5061212" y="2853375"/>
            <a:ext cx="679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10M</a:t>
            </a:r>
            <a:endParaRPr lang="fr-PF" dirty="0"/>
          </a:p>
        </p:txBody>
      </p:sp>
      <p:sp>
        <p:nvSpPr>
          <p:cNvPr id="58" name="ZoneTexte 57">
            <a:extLst>
              <a:ext uri="{FF2B5EF4-FFF2-40B4-BE49-F238E27FC236}">
                <a16:creationId xmlns:a16="http://schemas.microsoft.com/office/drawing/2014/main" id="{026D6730-69F8-BDE0-0DBE-58A02A754CCB}"/>
              </a:ext>
            </a:extLst>
          </p:cNvPr>
          <p:cNvSpPr txBox="1"/>
          <p:nvPr/>
        </p:nvSpPr>
        <p:spPr>
          <a:xfrm>
            <a:off x="4739679" y="4151996"/>
            <a:ext cx="679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10M</a:t>
            </a:r>
            <a:endParaRPr lang="fr-PF" dirty="0"/>
          </a:p>
        </p:txBody>
      </p:sp>
      <p:sp>
        <p:nvSpPr>
          <p:cNvPr id="59" name="ZoneTexte 58">
            <a:extLst>
              <a:ext uri="{FF2B5EF4-FFF2-40B4-BE49-F238E27FC236}">
                <a16:creationId xmlns:a16="http://schemas.microsoft.com/office/drawing/2014/main" id="{334934F7-F93A-2810-578D-C8B93BB56990}"/>
              </a:ext>
            </a:extLst>
          </p:cNvPr>
          <p:cNvSpPr txBox="1"/>
          <p:nvPr/>
        </p:nvSpPr>
        <p:spPr>
          <a:xfrm>
            <a:off x="6606523" y="4406564"/>
            <a:ext cx="679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10M</a:t>
            </a:r>
            <a:endParaRPr lang="fr-PF" dirty="0"/>
          </a:p>
        </p:txBody>
      </p:sp>
      <p:sp>
        <p:nvSpPr>
          <p:cNvPr id="60" name="ZoneTexte 59">
            <a:extLst>
              <a:ext uri="{FF2B5EF4-FFF2-40B4-BE49-F238E27FC236}">
                <a16:creationId xmlns:a16="http://schemas.microsoft.com/office/drawing/2014/main" id="{6BA4BAF1-9E42-4470-FC64-04EEE5383965}"/>
              </a:ext>
            </a:extLst>
          </p:cNvPr>
          <p:cNvSpPr txBox="1"/>
          <p:nvPr/>
        </p:nvSpPr>
        <p:spPr>
          <a:xfrm>
            <a:off x="6764178" y="3278578"/>
            <a:ext cx="679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10M</a:t>
            </a:r>
            <a:endParaRPr lang="fr-PF" dirty="0"/>
          </a:p>
        </p:txBody>
      </p:sp>
      <p:sp>
        <p:nvSpPr>
          <p:cNvPr id="61" name="ZoneTexte 60">
            <a:extLst>
              <a:ext uri="{FF2B5EF4-FFF2-40B4-BE49-F238E27FC236}">
                <a16:creationId xmlns:a16="http://schemas.microsoft.com/office/drawing/2014/main" id="{6CEB8A3F-AB77-71F8-7159-4DB71A41F4F5}"/>
              </a:ext>
            </a:extLst>
          </p:cNvPr>
          <p:cNvSpPr txBox="1"/>
          <p:nvPr/>
        </p:nvSpPr>
        <p:spPr>
          <a:xfrm>
            <a:off x="3026779" y="513959"/>
            <a:ext cx="60188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/>
              <a:t>Multi Buts </a:t>
            </a:r>
            <a:endParaRPr lang="fr-PF" sz="2800" b="1" dirty="0"/>
          </a:p>
        </p:txBody>
      </p:sp>
    </p:spTree>
    <p:extLst>
      <p:ext uri="{BB962C8B-B14F-4D97-AF65-F5344CB8AC3E}">
        <p14:creationId xmlns:p14="http://schemas.microsoft.com/office/powerpoint/2010/main" val="1578725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4BE2F52-4161-D109-B2AE-2D3B8E3F6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0876" y="442885"/>
            <a:ext cx="9259504" cy="1325563"/>
          </a:xfrm>
        </p:spPr>
        <p:txBody>
          <a:bodyPr/>
          <a:lstStyle/>
          <a:p>
            <a:r>
              <a:rPr lang="fr-FR" dirty="0"/>
              <a:t>La ½ finale </a:t>
            </a:r>
            <a:endParaRPr lang="fr-PF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998D32E-E499-D9BF-44E8-0D4D5A7CCD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9582" y="1671576"/>
            <a:ext cx="10515600" cy="4478211"/>
          </a:xfrm>
        </p:spPr>
        <p:txBody>
          <a:bodyPr>
            <a:normAutofit fontScale="92500" lnSpcReduction="10000"/>
          </a:bodyPr>
          <a:lstStyle/>
          <a:p>
            <a:r>
              <a:rPr lang="fr-FR" dirty="0"/>
              <a:t>L’ensemble des licenciées féminines de la FTF peuvent participer dans les catégories suivantes : </a:t>
            </a:r>
          </a:p>
          <a:p>
            <a:endParaRPr lang="fr-FR" dirty="0"/>
          </a:p>
          <a:p>
            <a:r>
              <a:rPr lang="fr-FR" sz="2400" b="1" dirty="0"/>
              <a:t>U11 : 2014 / 2015</a:t>
            </a:r>
          </a:p>
          <a:p>
            <a:r>
              <a:rPr lang="fr-FR" sz="2400" b="1" dirty="0"/>
              <a:t>U14 : 2011 / 2012 / 2013</a:t>
            </a:r>
          </a:p>
          <a:p>
            <a:r>
              <a:rPr lang="fr-FR" sz="2400" b="1" dirty="0"/>
              <a:t>U17 : 2008 / 2009 / 2010  </a:t>
            </a:r>
          </a:p>
          <a:p>
            <a:pPr marL="0" indent="0">
              <a:buNone/>
            </a:pPr>
            <a:endParaRPr lang="fr-FR" sz="2400" b="1" dirty="0"/>
          </a:p>
          <a:p>
            <a:pPr marL="0" indent="0">
              <a:buNone/>
            </a:pPr>
            <a:r>
              <a:rPr lang="fr-FR" dirty="0"/>
              <a:t>- Pour les filles de Moorea et de Tahiti la ½ finale se déroulera au centre technique de la FTF le 08/02/2025</a:t>
            </a:r>
          </a:p>
          <a:p>
            <a:pPr marL="0" indent="0">
              <a:buNone/>
            </a:pPr>
            <a:r>
              <a:rPr lang="fr-FR" dirty="0"/>
              <a:t>- Pour les filles des autres archipels les résultats devront être envoyés par les Districts avant le 02/03/2025 </a:t>
            </a:r>
            <a:endParaRPr lang="fr-PF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444AF66-DD25-0623-A472-8D326948A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www.ftf.pf  //  www.facebook.com/tahitifootball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AA5FB0C-85B5-8260-4D55-937FECE44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87213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EC0F900-F7DC-0F9B-376B-8B5058D9B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0241" y="241575"/>
            <a:ext cx="9259504" cy="1325563"/>
          </a:xfrm>
        </p:spPr>
        <p:txBody>
          <a:bodyPr/>
          <a:lstStyle/>
          <a:p>
            <a:r>
              <a:rPr lang="fr-FR" dirty="0"/>
              <a:t>La Finale </a:t>
            </a:r>
            <a:endParaRPr lang="fr-PF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7CFA7A1-78B4-20DF-5833-1E0C27B323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9933" y="1567138"/>
            <a:ext cx="10515600" cy="4116486"/>
          </a:xfrm>
        </p:spPr>
        <p:txBody>
          <a:bodyPr>
            <a:normAutofit fontScale="92500"/>
          </a:bodyPr>
          <a:lstStyle/>
          <a:p>
            <a:r>
              <a:rPr lang="fr-FR" dirty="0"/>
              <a:t>Elle se déroulera le 21 Mai 2025 au Centre Technique de la FTF</a:t>
            </a:r>
          </a:p>
          <a:p>
            <a:endParaRPr lang="fr-FR" dirty="0"/>
          </a:p>
          <a:p>
            <a:r>
              <a:rPr lang="fr-FR" dirty="0"/>
              <a:t>Une fille qui a participé au Défis Mc DO U11 / U13 Mixte et si elle se qualifie pour les deux finales pourra concourir sur les deux défis </a:t>
            </a:r>
          </a:p>
          <a:p>
            <a:endParaRPr lang="fr-FR" dirty="0"/>
          </a:p>
          <a:p>
            <a:r>
              <a:rPr lang="fr-FR" dirty="0"/>
              <a:t>Les 15 meilleures joueuses par catégorie sur l’ensemble de la Polynésie seront qualifiées pour la finale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/>
              <a:t>Chaque joueuse aura 7 défis (dont 1 défi surprise) à réaliser lors de la finale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pPr marL="0" indent="0">
              <a:buNone/>
            </a:pPr>
            <a:endParaRPr lang="fr-PF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F065DBC-F2AB-6CA5-AED9-BCEB0DEF5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www.ftf.pf  //  www.facebook.com/tahitifootball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EE0DDB1-DEEB-9C19-2E22-4A11C0280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14501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83CC3D3-805A-A99E-C079-B8CD1E36F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7698" y="423333"/>
            <a:ext cx="8336102" cy="938581"/>
          </a:xfrm>
        </p:spPr>
        <p:txBody>
          <a:bodyPr>
            <a:normAutofit/>
          </a:bodyPr>
          <a:lstStyle/>
          <a:p>
            <a:r>
              <a:rPr lang="fr-FR" sz="4000" dirty="0"/>
              <a:t>Le protocole de la demi-finale journée </a:t>
            </a:r>
            <a:endParaRPr lang="fr-PF" sz="40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076035C-9B1A-B2B2-CAED-5746E5E393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0969" y="1516799"/>
            <a:ext cx="10515600" cy="4570734"/>
          </a:xfrm>
        </p:spPr>
        <p:txBody>
          <a:bodyPr>
            <a:noAutofit/>
          </a:bodyPr>
          <a:lstStyle/>
          <a:p>
            <a:r>
              <a:rPr lang="fr-FR" dirty="0"/>
              <a:t>A partir de 07h45 : Début des enregistrements des joueuses </a:t>
            </a:r>
          </a:p>
          <a:p>
            <a:r>
              <a:rPr lang="fr-FR" dirty="0"/>
              <a:t>8h45 :Fin des enregistrements des joueuses. </a:t>
            </a:r>
          </a:p>
          <a:p>
            <a:r>
              <a:rPr lang="fr-FR" dirty="0"/>
              <a:t>8h50-9h20 :Consignes sur le déroulement des ateliers avec les éducateurs, organisation des rotations. </a:t>
            </a:r>
          </a:p>
          <a:p>
            <a:r>
              <a:rPr lang="fr-FR" dirty="0"/>
              <a:t>9h30 : Coup d’envoi des tests. </a:t>
            </a:r>
          </a:p>
          <a:p>
            <a:r>
              <a:rPr lang="fr-FR" dirty="0"/>
              <a:t>9h30 -11h00 : Evaluation des joueuses par les différents éducateurs des clubs présents avec les membres du département technique de la FTF</a:t>
            </a:r>
          </a:p>
          <a:p>
            <a:r>
              <a:rPr lang="fr-FR" dirty="0">
                <a:solidFill>
                  <a:srgbClr val="FF0000"/>
                </a:solidFill>
              </a:rPr>
              <a:t>Seul les joueuses et éducateurs convoqués auront le droit d’accéder au terrain synthétique </a:t>
            </a:r>
            <a:endParaRPr lang="fr-PF" dirty="0">
              <a:solidFill>
                <a:srgbClr val="FF0000"/>
              </a:solidFill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D85F6BD-0865-8CC6-125C-7AD608AC4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www.ftf.pf  //  www.facebook.com/tahitifootball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AE0F818-E55C-7BDC-097C-7C574F7DD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21733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4A3380-A473-A98A-9ADF-432F27E64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1733" y="202730"/>
            <a:ext cx="8627533" cy="843925"/>
          </a:xfrm>
        </p:spPr>
        <p:txBody>
          <a:bodyPr/>
          <a:lstStyle/>
          <a:p>
            <a:pPr algn="ctr"/>
            <a:r>
              <a:rPr lang="fr-FR" b="1" dirty="0">
                <a:solidFill>
                  <a:srgbClr val="FF0000"/>
                </a:solidFill>
              </a:rPr>
              <a:t>LES 6 ATELIERS</a:t>
            </a:r>
            <a:endParaRPr lang="fr-PF" b="1" dirty="0">
              <a:solidFill>
                <a:srgbClr val="FF0000"/>
              </a:solidFill>
            </a:endParaRPr>
          </a:p>
        </p:txBody>
      </p:sp>
      <p:pic>
        <p:nvPicPr>
          <p:cNvPr id="8" name="Espace réservé du contenu 7">
            <a:extLst>
              <a:ext uri="{FF2B5EF4-FFF2-40B4-BE49-F238E27FC236}">
                <a16:creationId xmlns:a16="http://schemas.microsoft.com/office/drawing/2014/main" id="{C3E7090B-A23A-1EB9-12D4-B2FD74B0C04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9083" t="12372" r="8737" b="9812"/>
          <a:stretch/>
        </p:blipFill>
        <p:spPr>
          <a:xfrm>
            <a:off x="1295400" y="1242447"/>
            <a:ext cx="9601200" cy="5113903"/>
          </a:xfrm>
        </p:spPr>
      </p:pic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FE8D20E-B70C-F38B-3B58-DEF1F112D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3599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0D77253F-0349-4F7E-AC11-E068639BD3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002" t="35185" r="21806" b="7748"/>
          <a:stretch/>
        </p:blipFill>
        <p:spPr>
          <a:xfrm>
            <a:off x="1022123" y="911465"/>
            <a:ext cx="9523120" cy="5747068"/>
          </a:xfrm>
        </p:spPr>
      </p:pic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BD83DF2-1011-5DB6-9E3B-7D313A062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6</a:t>
            </a:fld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F24AE327-CC52-93EE-A5FA-1AC0E2E5EEB4}"/>
              </a:ext>
            </a:extLst>
          </p:cNvPr>
          <p:cNvSpPr txBox="1"/>
          <p:nvPr/>
        </p:nvSpPr>
        <p:spPr>
          <a:xfrm>
            <a:off x="6408318" y="2907836"/>
            <a:ext cx="4404563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Chaque joueur est évalué sur le temps effectué. Le chronomètre s’arrête quand le joueur a frappé a atteint la zone d’encouragement. </a:t>
            </a:r>
          </a:p>
          <a:p>
            <a:r>
              <a:rPr lang="fr-FR" dirty="0"/>
              <a:t>- 1 seconde sur cible basse </a:t>
            </a:r>
          </a:p>
          <a:p>
            <a:r>
              <a:rPr lang="fr-FR" dirty="0"/>
              <a:t>- 2 secondes sur cible haute </a:t>
            </a:r>
            <a:endParaRPr lang="fr-PF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8B942FCB-F638-DCB2-5D1A-BC696CBDEB44}"/>
              </a:ext>
            </a:extLst>
          </p:cNvPr>
          <p:cNvSpPr txBox="1"/>
          <p:nvPr/>
        </p:nvSpPr>
        <p:spPr>
          <a:xfrm>
            <a:off x="6260910" y="4662163"/>
            <a:ext cx="4551971" cy="143383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PF" dirty="0"/>
          </a:p>
        </p:txBody>
      </p:sp>
    </p:spTree>
    <p:extLst>
      <p:ext uri="{BB962C8B-B14F-4D97-AF65-F5344CB8AC3E}">
        <p14:creationId xmlns:p14="http://schemas.microsoft.com/office/powerpoint/2010/main" val="2884707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BBD7C48-4EA6-83B4-7050-00EE54D80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2928" y="164335"/>
            <a:ext cx="9259504" cy="1325563"/>
          </a:xfrm>
        </p:spPr>
        <p:txBody>
          <a:bodyPr/>
          <a:lstStyle/>
          <a:p>
            <a:r>
              <a:rPr lang="fr-FR" dirty="0"/>
              <a:t>Défis Jonglerie U11F </a:t>
            </a:r>
            <a:endParaRPr lang="fr-PF" dirty="0"/>
          </a:p>
        </p:txBody>
      </p:sp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053A02F4-5EB7-BACC-5788-54237787CB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650" t="38608" r="22310" b="11558"/>
          <a:stretch/>
        </p:blipFill>
        <p:spPr>
          <a:xfrm>
            <a:off x="2090056" y="1421181"/>
            <a:ext cx="8499565" cy="4761286"/>
          </a:xfrm>
        </p:spPr>
      </p:pic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F2FA467-2B3E-52A6-5AEE-E994CBE7B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www.ftf.pf  //  www.facebook.com/tahitifootball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392632D-DE0D-856F-43D2-85FA7617A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7</a:t>
            </a:fld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38EDE0D8-8398-7486-C3A2-3D4ACE6965A6}"/>
              </a:ext>
            </a:extLst>
          </p:cNvPr>
          <p:cNvSpPr txBox="1"/>
          <p:nvPr/>
        </p:nvSpPr>
        <p:spPr>
          <a:xfrm>
            <a:off x="7820297" y="4522419"/>
            <a:ext cx="2595153" cy="106848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PF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BB519F5-9672-E04D-FC82-83151717F76F}"/>
              </a:ext>
            </a:extLst>
          </p:cNvPr>
          <p:cNvSpPr/>
          <p:nvPr/>
        </p:nvSpPr>
        <p:spPr>
          <a:xfrm>
            <a:off x="5871882" y="2931458"/>
            <a:ext cx="2738718" cy="31376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PF"/>
          </a:p>
        </p:txBody>
      </p:sp>
    </p:spTree>
    <p:extLst>
      <p:ext uri="{BB962C8B-B14F-4D97-AF65-F5344CB8AC3E}">
        <p14:creationId xmlns:p14="http://schemas.microsoft.com/office/powerpoint/2010/main" val="347941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FE56FE6-8158-92DC-FA74-44CD5B038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www.ftf.pf  //  www.facebook.com/tahitifootball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24FFF09-3272-0572-CD89-0284B3694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8</a:t>
            </a:fld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0E751195-3B9E-45D1-BF71-702C396C5FAC}"/>
              </a:ext>
            </a:extLst>
          </p:cNvPr>
          <p:cNvGrpSpPr>
            <a:grpSpLocks/>
          </p:cNvGrpSpPr>
          <p:nvPr/>
        </p:nvGrpSpPr>
        <p:grpSpPr bwMode="auto">
          <a:xfrm>
            <a:off x="1484801" y="842682"/>
            <a:ext cx="9222398" cy="5342964"/>
            <a:chOff x="0" y="0"/>
            <a:chExt cx="9447006" cy="6233160"/>
          </a:xfrm>
        </p:grpSpPr>
        <p:grpSp>
          <p:nvGrpSpPr>
            <p:cNvPr id="7" name="Groupe 6">
              <a:extLst>
                <a:ext uri="{FF2B5EF4-FFF2-40B4-BE49-F238E27FC236}">
                  <a16:creationId xmlns:a16="http://schemas.microsoft.com/office/drawing/2014/main" id="{751EFC6A-4E22-4F7C-AD34-1ED1FE5BCC3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239" y="883920"/>
              <a:ext cx="9431767" cy="5349240"/>
              <a:chOff x="15239" y="883920"/>
              <a:chExt cx="9431767" cy="5349240"/>
            </a:xfrm>
          </p:grpSpPr>
          <p:pic>
            <p:nvPicPr>
              <p:cNvPr id="11" name="Image 10">
                <a:extLst>
                  <a:ext uri="{FF2B5EF4-FFF2-40B4-BE49-F238E27FC236}">
                    <a16:creationId xmlns:a16="http://schemas.microsoft.com/office/drawing/2014/main" id="{C8D865D3-DEAE-4E31-A075-A673B12578E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378" t="38678" r="27762" b="17101"/>
              <a:stretch>
                <a:fillRect/>
              </a:stretch>
            </p:blipFill>
            <p:spPr bwMode="auto">
              <a:xfrm>
                <a:off x="15239" y="883920"/>
                <a:ext cx="9431767" cy="5349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" name="Rectangle : coins arrondis 11">
                <a:extLst>
                  <a:ext uri="{FF2B5EF4-FFF2-40B4-BE49-F238E27FC236}">
                    <a16:creationId xmlns:a16="http://schemas.microsoft.com/office/drawing/2014/main" id="{EACE62D0-DC0B-4F5B-9506-80D74AFF5103}"/>
                  </a:ext>
                </a:extLst>
              </p:cNvPr>
              <p:cNvSpPr/>
              <p:nvPr/>
            </p:nvSpPr>
            <p:spPr>
              <a:xfrm>
                <a:off x="66017" y="5268026"/>
                <a:ext cx="4205271" cy="723851"/>
              </a:xfrm>
              <a:prstGeom prst="roundRect">
                <a:avLst/>
              </a:prstGeom>
              <a:solidFill>
                <a:sysClr val="window" lastClr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fr-PF" sz="2000" b="1"/>
              </a:p>
            </p:txBody>
          </p:sp>
        </p:grpSp>
        <p:sp>
          <p:nvSpPr>
            <p:cNvPr id="8" name="Rectangle : coins arrondis 7">
              <a:extLst>
                <a:ext uri="{FF2B5EF4-FFF2-40B4-BE49-F238E27FC236}">
                  <a16:creationId xmlns:a16="http://schemas.microsoft.com/office/drawing/2014/main" id="{F96ED17C-A6C0-4062-AEC6-5A039B8557E2}"/>
                </a:ext>
              </a:extLst>
            </p:cNvPr>
            <p:cNvSpPr/>
            <p:nvPr/>
          </p:nvSpPr>
          <p:spPr>
            <a:xfrm>
              <a:off x="739388" y="53619"/>
              <a:ext cx="7968229" cy="556293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2800" b="1" dirty="0"/>
                <a:t>DEFI JONGLAGE U14-U17F</a:t>
              </a:r>
              <a:endParaRPr lang="fr-PF" sz="2800" b="1" dirty="0"/>
            </a:p>
          </p:txBody>
        </p:sp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E06B39DA-AA41-41E5-90A4-39DF792692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09660" y="22860"/>
              <a:ext cx="731520" cy="731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381E0805-ECC7-4912-9E2C-B3799903E8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731520" cy="731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ZoneTexte 12">
            <a:extLst>
              <a:ext uri="{FF2B5EF4-FFF2-40B4-BE49-F238E27FC236}">
                <a16:creationId xmlns:a16="http://schemas.microsoft.com/office/drawing/2014/main" id="{1C6C4CFF-B123-DABA-B203-86AA0B796DBA}"/>
              </a:ext>
            </a:extLst>
          </p:cNvPr>
          <p:cNvSpPr txBox="1"/>
          <p:nvPr/>
        </p:nvSpPr>
        <p:spPr>
          <a:xfrm>
            <a:off x="5654536" y="3030071"/>
            <a:ext cx="5578239" cy="14399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200" dirty="0"/>
              <a:t>Plus une joueuse franchi des zones en jonglant plus elle marque des points. Parcours chronométré pour départager les filles avec le même nombre de points. </a:t>
            </a:r>
          </a:p>
          <a:p>
            <a:r>
              <a:rPr lang="fr-FR" sz="1200" dirty="0"/>
              <a:t>Si le parcours n’est pas réalisé en entier la joueuse finit en conduite de balle pour essayer d’aller marquer les points de la finition </a:t>
            </a:r>
          </a:p>
          <a:p>
            <a:endParaRPr lang="fr-FR" dirty="0"/>
          </a:p>
          <a:p>
            <a:endParaRPr lang="fr-PF" dirty="0"/>
          </a:p>
        </p:txBody>
      </p:sp>
    </p:spTree>
    <p:extLst>
      <p:ext uri="{BB962C8B-B14F-4D97-AF65-F5344CB8AC3E}">
        <p14:creationId xmlns:p14="http://schemas.microsoft.com/office/powerpoint/2010/main" val="3095801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08B33D3-D26F-6714-6E79-DD1652332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9</a:t>
            </a:fld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C47B7B51-2335-EA4A-1B78-EA3C4756E6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868" t="13726" r="24191" b="25098"/>
          <a:stretch/>
        </p:blipFill>
        <p:spPr>
          <a:xfrm>
            <a:off x="2312396" y="490211"/>
            <a:ext cx="8426824" cy="6048701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CF83BB9F-86FD-D1EE-1CDF-686089EEE45E}"/>
              </a:ext>
            </a:extLst>
          </p:cNvPr>
          <p:cNvSpPr txBox="1"/>
          <p:nvPr/>
        </p:nvSpPr>
        <p:spPr>
          <a:xfrm>
            <a:off x="3554506" y="1246094"/>
            <a:ext cx="180638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Conduite de balle en L </a:t>
            </a:r>
            <a:endParaRPr lang="fr-PF" dirty="0"/>
          </a:p>
        </p:txBody>
      </p:sp>
    </p:spTree>
    <p:extLst>
      <p:ext uri="{BB962C8B-B14F-4D97-AF65-F5344CB8AC3E}">
        <p14:creationId xmlns:p14="http://schemas.microsoft.com/office/powerpoint/2010/main" val="3576020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FTF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TF" id="{43B216E6-1BFC-48F5-BE4C-CC3402B025EC}" vid="{247E4FD4-A385-479D-B2C3-33FBBDB07DAC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FTF</Template>
  <TotalTime>1122</TotalTime>
  <Words>524</Words>
  <Application>Microsoft Office PowerPoint</Application>
  <PresentationFormat>Grand écran</PresentationFormat>
  <Paragraphs>63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FTF</vt:lpstr>
      <vt:lpstr>Les défis MC DO 100% Féminin </vt:lpstr>
      <vt:lpstr>La ½ finale </vt:lpstr>
      <vt:lpstr>La Finale </vt:lpstr>
      <vt:lpstr>Le protocole de la demi-finale journée </vt:lpstr>
      <vt:lpstr>LES 6 ATELIERS</vt:lpstr>
      <vt:lpstr>Présentation PowerPoint</vt:lpstr>
      <vt:lpstr>Défis Jonglerie U11F </vt:lpstr>
      <vt:lpstr>Présentation PowerPoint</vt:lpstr>
      <vt:lpstr>Présentation PowerPoint</vt:lpstr>
      <vt:lpstr>Départ dans le carré central  Conduite de balle jusqu’au plot minimum (10m) puis tir de précision dans le petit but  La joueuse doit frapper dans les 4 buts puis revenir dans le carré central pour valider le défi.   Le défi est chronométré.  Distance totale de 25m entre le carré central et le but.   1 BUT  = -1 sec  1 BUT Raté  = +2 sec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Kevin Barbe</dc:creator>
  <cp:lastModifiedBy>Herenui</cp:lastModifiedBy>
  <cp:revision>46</cp:revision>
  <dcterms:created xsi:type="dcterms:W3CDTF">2022-09-26T20:04:09Z</dcterms:created>
  <dcterms:modified xsi:type="dcterms:W3CDTF">2024-11-28T01:52:14Z</dcterms:modified>
</cp:coreProperties>
</file>