
<file path=[Content_Types].xml><?xml version="1.0" encoding="utf-8"?>
<Types xmlns="http://schemas.openxmlformats.org/package/2006/content-types">
  <Default Extension="emf" ContentType="image/x-emf"/>
  <Default Extension="jfif" ContentType="image/jpeg"/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sldIdLst>
    <p:sldId id="256" r:id="rId2"/>
    <p:sldId id="315" r:id="rId3"/>
    <p:sldId id="316" r:id="rId4"/>
    <p:sldId id="257" r:id="rId5"/>
    <p:sldId id="314" r:id="rId6"/>
    <p:sldId id="317" r:id="rId7"/>
    <p:sldId id="318" r:id="rId8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85" d="100"/>
          <a:sy n="85" d="100"/>
        </p:scale>
        <p:origin x="590" y="245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262585" cy="6885036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101388" y="2248718"/>
            <a:ext cx="6252411" cy="2387600"/>
          </a:xfrm>
        </p:spPr>
        <p:txBody>
          <a:bodyPr anchor="b"/>
          <a:lstStyle>
            <a:lvl1pPr algn="ctr">
              <a:defRPr sz="6000" b="1" i="0" baseline="0">
                <a:solidFill>
                  <a:srgbClr val="FF0000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5120236" y="4700588"/>
            <a:ext cx="6233563" cy="1492201"/>
          </a:xfrm>
        </p:spPr>
        <p:txBody>
          <a:bodyPr/>
          <a:lstStyle>
            <a:lvl1pPr marL="0" indent="0" algn="ctr">
              <a:buNone/>
              <a:defRPr sz="2400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18053" y="6356350"/>
            <a:ext cx="2743200" cy="365125"/>
          </a:xfrm>
        </p:spPr>
        <p:txBody>
          <a:bodyPr/>
          <a:lstStyle/>
          <a:p>
            <a:fld id="{1CD966EF-9EAD-4C4D-8C36-0DA6D498BCB5}" type="datetime1">
              <a:rPr lang="fr-FR" smtClean="0"/>
              <a:t>13/02/2023</a:t>
            </a:fld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0404388" y="6356350"/>
            <a:ext cx="949411" cy="365125"/>
          </a:xfrm>
        </p:spPr>
        <p:txBody>
          <a:bodyPr/>
          <a:lstStyle/>
          <a:p>
            <a:fld id="{719BD84A-6D19-C841-BA74-EAA4404EB402}" type="slidenum">
              <a:rPr lang="fr-FR" smtClean="0"/>
              <a:t>‹N°›</a:t>
            </a:fld>
            <a:endParaRPr lang="fr-FR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027247CF-781A-9347-A5C0-4A8313A7D1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1253" y="6426200"/>
            <a:ext cx="7099300" cy="43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915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0478E-8FF9-364C-A593-1D4C9537AC53}" type="datetime1">
              <a:rPr lang="fr-FR" smtClean="0"/>
              <a:t>13/02/2023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www.ftf.pf  //  www.facebook.com/tahitifootball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D84A-6D19-C841-BA74-EAA4404EB40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9160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12076-7A8D-F948-B073-B34452EBFDF3}" type="datetime1">
              <a:rPr lang="fr-FR" smtClean="0"/>
              <a:t>13/02/2023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www.ftf.pf  //  www.facebook.com/tahitifootball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D84A-6D19-C841-BA74-EAA4404EB40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69386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214433" cy="6858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87065" y="95618"/>
            <a:ext cx="9259504" cy="1325563"/>
          </a:xfrm>
        </p:spPr>
        <p:txBody>
          <a:bodyPr/>
          <a:lstStyle>
            <a:lvl1pPr algn="ctr">
              <a:defRPr b="1" i="0" baseline="0">
                <a:solidFill>
                  <a:srgbClr val="FF0000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30969" y="1516799"/>
            <a:ext cx="10515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11" name="Espace réservé de la date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90E9B-4349-BE4E-8E79-A1C766EEF4DF}" type="datetime1">
              <a:rPr lang="fr-FR" smtClean="0"/>
              <a:t>13/02/2023</a:t>
            </a:fld>
            <a:endParaRPr lang="fr-FR" dirty="0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www.ftf.pf  //  www.facebook.com/tahitifootball</a:t>
            </a:r>
          </a:p>
        </p:txBody>
      </p:sp>
      <p:sp>
        <p:nvSpPr>
          <p:cNvPr id="13" name="Espace réservé du numéro de diapositive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D84A-6D19-C841-BA74-EAA4404EB40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32840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94362-3DC7-0E49-9B3E-3F8FE3C61A4D}" type="datetime1">
              <a:rPr lang="fr-FR" smtClean="0"/>
              <a:t>13/02/2023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www.ftf.pf  //  www.facebook.com/tahitifootball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D84A-6D19-C841-BA74-EAA4404EB40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7390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4CB5A-EA76-854B-928D-D973F2027EAE}" type="datetime1">
              <a:rPr lang="fr-FR" smtClean="0"/>
              <a:t>13/02/2023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www.ftf.pf  //  www.facebook.com/tahitifootball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D84A-6D19-C841-BA74-EAA4404EB40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30018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49EB6-50F5-EC43-80D7-58EBAD86409D}" type="datetime1">
              <a:rPr lang="fr-FR" smtClean="0"/>
              <a:t>13/02/2023</a:t>
            </a:fld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www.ftf.pf  //  www.facebook.com/tahitifootball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D84A-6D19-C841-BA74-EAA4404EB40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26896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66DF6-CAD4-784C-A115-BDE2F033ECF5}" type="datetime1">
              <a:rPr lang="fr-FR" smtClean="0"/>
              <a:t>13/02/2023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www.ftf.pf  //  www.facebook.com/tahitifootball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D84A-6D19-C841-BA74-EAA4404EB40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92547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AAE5B-AD60-6349-98A8-28194032819B}" type="datetime1">
              <a:rPr lang="fr-FR" smtClean="0"/>
              <a:t>13/02/2023</a:t>
            </a:fld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www.ftf.pf  //  www.facebook.com/tahitifootball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D84A-6D19-C841-BA74-EAA4404EB40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69499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2B326-67D2-764C-9185-D741A8D6D21F}" type="datetime1">
              <a:rPr lang="fr-FR" smtClean="0"/>
              <a:t>13/02/2023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www.ftf.pf  //  www.facebook.com/tahitifootball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D84A-6D19-C841-BA74-EAA4404EB40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9038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5DD0D-C191-EA4B-88D2-E9013A5853AF}" type="datetime1">
              <a:rPr lang="fr-FR" smtClean="0"/>
              <a:t>13/02/2023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www.ftf.pf  //  www.facebook.com/tahitifootball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D84A-6D19-C841-BA74-EAA4404EB40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00168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B1A474-434A-E244-B5B3-EB883DD5B20A}" type="datetime1">
              <a:rPr lang="fr-FR" smtClean="0"/>
              <a:t>13/02/2023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/>
              <a:t>www.ftf.pf  //  www.facebook.com/tahitifootball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9BD84A-6D19-C841-BA74-EAA4404EB40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1010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7" Type="http://schemas.openxmlformats.org/officeDocument/2006/relationships/image" Target="../media/image9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emf"/><Relationship Id="rId5" Type="http://schemas.openxmlformats.org/officeDocument/2006/relationships/image" Target="../media/image7.jfif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mailto:yohan.tristant@ftf.pf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3">
            <a:extLst>
              <a:ext uri="{FF2B5EF4-FFF2-40B4-BE49-F238E27FC236}">
                <a16:creationId xmlns:a16="http://schemas.microsoft.com/office/drawing/2014/main" id="{321418B7-D917-45A6-B86F-559980AD62C9}"/>
              </a:ext>
            </a:extLst>
          </p:cNvPr>
          <p:cNvSpPr txBox="1">
            <a:spLocks/>
          </p:cNvSpPr>
          <p:nvPr/>
        </p:nvSpPr>
        <p:spPr>
          <a:xfrm>
            <a:off x="5539024" y="2165833"/>
            <a:ext cx="6170675" cy="2526333"/>
          </a:xfrm>
          <a:prstGeom prst="rect">
            <a:avLst/>
          </a:prstGeom>
        </p:spPr>
        <p:txBody>
          <a:bodyPr vert="horz" wrap="square" lIns="0" tIns="88900" rIns="0" bIns="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0" kern="1200" baseline="0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409700" marR="1403350">
              <a:lnSpc>
                <a:spcPts val="4810"/>
              </a:lnSpc>
              <a:spcBef>
                <a:spcPts val="700"/>
              </a:spcBef>
            </a:pPr>
            <a:r>
              <a:rPr lang="pl-PL" sz="4400" spc="-145" dirty="0">
                <a:solidFill>
                  <a:srgbClr val="000000"/>
                </a:solidFill>
                <a:latin typeface="Calibri"/>
                <a:cs typeface="Calibri"/>
              </a:rPr>
              <a:t>P</a:t>
            </a:r>
            <a:r>
              <a:rPr lang="pl-PL" sz="4400" spc="-120" dirty="0">
                <a:solidFill>
                  <a:srgbClr val="000000"/>
                </a:solidFill>
                <a:latin typeface="Calibri"/>
                <a:cs typeface="Calibri"/>
              </a:rPr>
              <a:t>l</a:t>
            </a:r>
            <a:r>
              <a:rPr lang="pl-PL" sz="4400" spc="-200" dirty="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lang="pl-PL" sz="4400" spc="-120" dirty="0">
                <a:solidFill>
                  <a:srgbClr val="000000"/>
                </a:solidFill>
                <a:latin typeface="Calibri"/>
                <a:cs typeface="Calibri"/>
              </a:rPr>
              <a:t>t</a:t>
            </a:r>
            <a:r>
              <a:rPr lang="pl-PL" sz="4400" spc="-110" dirty="0">
                <a:solidFill>
                  <a:srgbClr val="000000"/>
                </a:solidFill>
                <a:latin typeface="Calibri"/>
                <a:cs typeface="Calibri"/>
              </a:rPr>
              <a:t>ea</a:t>
            </a:r>
            <a:r>
              <a:rPr lang="pl-PL" sz="4400" spc="-75" dirty="0">
                <a:solidFill>
                  <a:srgbClr val="000000"/>
                </a:solidFill>
                <a:latin typeface="Calibri"/>
                <a:cs typeface="Calibri"/>
              </a:rPr>
              <a:t>u</a:t>
            </a:r>
            <a:r>
              <a:rPr lang="pl-PL" sz="4400" spc="-1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pl-PL" sz="4400" spc="-200" dirty="0">
                <a:solidFill>
                  <a:srgbClr val="000000"/>
                </a:solidFill>
                <a:latin typeface="Calibri"/>
                <a:cs typeface="Calibri"/>
              </a:rPr>
              <a:t>M</a:t>
            </a:r>
            <a:r>
              <a:rPr lang="pl-PL" sz="4400" spc="30" dirty="0">
                <a:solidFill>
                  <a:srgbClr val="000000"/>
                </a:solidFill>
                <a:latin typeface="Calibri"/>
                <a:cs typeface="Calibri"/>
              </a:rPr>
              <a:t>c</a:t>
            </a:r>
            <a:r>
              <a:rPr lang="pl-PL" sz="4400" spc="-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pl-PL" sz="4400" spc="-140" dirty="0">
                <a:solidFill>
                  <a:srgbClr val="000000"/>
                </a:solidFill>
                <a:latin typeface="Calibri"/>
                <a:cs typeface="Calibri"/>
              </a:rPr>
              <a:t>D</a:t>
            </a:r>
            <a:r>
              <a:rPr lang="pl-PL" sz="4400" spc="-45" dirty="0">
                <a:solidFill>
                  <a:srgbClr val="000000"/>
                </a:solidFill>
                <a:latin typeface="Calibri"/>
                <a:cs typeface="Calibri"/>
              </a:rPr>
              <a:t>o  </a:t>
            </a:r>
            <a:r>
              <a:rPr lang="pl-PL" sz="4400" spc="-55" dirty="0">
                <a:solidFill>
                  <a:srgbClr val="000000"/>
                </a:solidFill>
                <a:latin typeface="Calibri"/>
                <a:cs typeface="Calibri"/>
              </a:rPr>
              <a:t>U7</a:t>
            </a:r>
            <a:r>
              <a:rPr lang="pl-PL" sz="4400" spc="-1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pl-PL" sz="4400" dirty="0">
                <a:solidFill>
                  <a:srgbClr val="000000"/>
                </a:solidFill>
                <a:latin typeface="Calibri"/>
                <a:cs typeface="Calibri"/>
              </a:rPr>
              <a:t>-</a:t>
            </a:r>
            <a:r>
              <a:rPr lang="pl-PL" sz="44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pl-PL" sz="4400" spc="-75" dirty="0">
                <a:solidFill>
                  <a:srgbClr val="000000"/>
                </a:solidFill>
                <a:latin typeface="Calibri"/>
                <a:cs typeface="Calibri"/>
              </a:rPr>
              <a:t>U9</a:t>
            </a:r>
            <a:endParaRPr lang="pl-PL" sz="4400" dirty="0">
              <a:latin typeface="Calibri"/>
              <a:cs typeface="Calibri"/>
            </a:endParaRPr>
          </a:p>
          <a:p>
            <a:pPr>
              <a:lnSpc>
                <a:spcPts val="4740"/>
              </a:lnSpc>
            </a:pPr>
            <a:r>
              <a:rPr lang="pl-PL" sz="4400" spc="-120" dirty="0">
                <a:solidFill>
                  <a:srgbClr val="000000"/>
                </a:solidFill>
                <a:latin typeface="Calibri"/>
                <a:cs typeface="Calibri"/>
              </a:rPr>
              <a:t>Samedi</a:t>
            </a:r>
            <a:r>
              <a:rPr lang="pl-PL" sz="4400" spc="-9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fr-FR" sz="4400" spc="-20" dirty="0">
                <a:solidFill>
                  <a:srgbClr val="000000"/>
                </a:solidFill>
                <a:latin typeface="Calibri"/>
                <a:cs typeface="Calibri"/>
              </a:rPr>
              <a:t>18 Février </a:t>
            </a:r>
            <a:r>
              <a:rPr lang="pl-PL" sz="4400" spc="-20" dirty="0">
                <a:solidFill>
                  <a:srgbClr val="000000"/>
                </a:solidFill>
                <a:latin typeface="Calibri"/>
                <a:cs typeface="Calibri"/>
              </a:rPr>
              <a:t>202</a:t>
            </a:r>
            <a:r>
              <a:rPr lang="fr-FR" sz="4400" spc="-20" dirty="0">
                <a:solidFill>
                  <a:srgbClr val="000000"/>
                </a:solidFill>
                <a:latin typeface="Calibri"/>
                <a:cs typeface="Calibri"/>
              </a:rPr>
              <a:t>3</a:t>
            </a:r>
          </a:p>
          <a:p>
            <a:pPr>
              <a:lnSpc>
                <a:spcPts val="4740"/>
              </a:lnSpc>
            </a:pPr>
            <a:r>
              <a:rPr lang="fr-FR" sz="4400" spc="-20" dirty="0">
                <a:solidFill>
                  <a:srgbClr val="000000"/>
                </a:solidFill>
                <a:latin typeface="Calibri"/>
                <a:cs typeface="Calibri"/>
              </a:rPr>
              <a:t>Organisation AS CENTRAL  </a:t>
            </a:r>
            <a:endParaRPr lang="pl-PL" sz="44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86128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4F4209D-1018-46B9-BC93-F8FB99981B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www.ftf.pf  //  www.facebook.com/tahitifootball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0E4D2A6-8F87-4CDD-B3FA-77354BF6CE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D84A-6D19-C841-BA74-EAA4404EB402}" type="slidenum">
              <a:rPr lang="fr-FR" smtClean="0"/>
              <a:t>2</a:t>
            </a:fld>
            <a:endParaRPr lang="fr-FR" dirty="0"/>
          </a:p>
        </p:txBody>
      </p:sp>
      <p:sp>
        <p:nvSpPr>
          <p:cNvPr id="6" name="object 2">
            <a:extLst>
              <a:ext uri="{FF2B5EF4-FFF2-40B4-BE49-F238E27FC236}">
                <a16:creationId xmlns:a16="http://schemas.microsoft.com/office/drawing/2014/main" id="{3BEF53C9-309F-493B-97A2-EDA8C3ACE78E}"/>
              </a:ext>
            </a:extLst>
          </p:cNvPr>
          <p:cNvSpPr txBox="1"/>
          <p:nvPr/>
        </p:nvSpPr>
        <p:spPr>
          <a:xfrm>
            <a:off x="10671513" y="5514850"/>
            <a:ext cx="64135" cy="127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944"/>
              </a:lnSpc>
            </a:pPr>
            <a:r>
              <a:rPr sz="1000" spc="-5" dirty="0">
                <a:solidFill>
                  <a:srgbClr val="898989"/>
                </a:solidFill>
                <a:latin typeface="Calibri"/>
                <a:cs typeface="Calibri"/>
              </a:rPr>
              <a:t>3</a:t>
            </a:r>
            <a:endParaRPr sz="1000">
              <a:latin typeface="Calibri"/>
              <a:cs typeface="Calibri"/>
            </a:endParaRPr>
          </a:p>
        </p:txBody>
      </p:sp>
      <p:grpSp>
        <p:nvGrpSpPr>
          <p:cNvPr id="7" name="object 3">
            <a:extLst>
              <a:ext uri="{FF2B5EF4-FFF2-40B4-BE49-F238E27FC236}">
                <a16:creationId xmlns:a16="http://schemas.microsoft.com/office/drawing/2014/main" id="{D676D701-8C6C-4388-A873-4088717D3DB0}"/>
              </a:ext>
            </a:extLst>
          </p:cNvPr>
          <p:cNvGrpSpPr/>
          <p:nvPr/>
        </p:nvGrpSpPr>
        <p:grpSpPr>
          <a:xfrm>
            <a:off x="1665683" y="1957242"/>
            <a:ext cx="1800860" cy="2014220"/>
            <a:chOff x="366268" y="2842767"/>
            <a:chExt cx="1800860" cy="2014220"/>
          </a:xfrm>
        </p:grpSpPr>
        <p:pic>
          <p:nvPicPr>
            <p:cNvPr id="8" name="object 4">
              <a:extLst>
                <a:ext uri="{FF2B5EF4-FFF2-40B4-BE49-F238E27FC236}">
                  <a16:creationId xmlns:a16="http://schemas.microsoft.com/office/drawing/2014/main" id="{4B416FB1-4AA4-46B3-A87F-2FF951A40DE9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68808" y="2847340"/>
              <a:ext cx="1795271" cy="2006600"/>
            </a:xfrm>
            <a:prstGeom prst="rect">
              <a:avLst/>
            </a:prstGeom>
          </p:spPr>
        </p:pic>
        <p:sp>
          <p:nvSpPr>
            <p:cNvPr id="9" name="object 5">
              <a:extLst>
                <a:ext uri="{FF2B5EF4-FFF2-40B4-BE49-F238E27FC236}">
                  <a16:creationId xmlns:a16="http://schemas.microsoft.com/office/drawing/2014/main" id="{852AA562-CFA2-4C6C-9C80-63632BEB467D}"/>
                </a:ext>
              </a:extLst>
            </p:cNvPr>
            <p:cNvSpPr/>
            <p:nvPr/>
          </p:nvSpPr>
          <p:spPr>
            <a:xfrm>
              <a:off x="368808" y="2845307"/>
              <a:ext cx="1795780" cy="2009139"/>
            </a:xfrm>
            <a:custGeom>
              <a:avLst/>
              <a:gdLst/>
              <a:ahLst/>
              <a:cxnLst/>
              <a:rect l="l" t="t" r="r" b="b"/>
              <a:pathLst>
                <a:path w="1795780" h="2009139">
                  <a:moveTo>
                    <a:pt x="0" y="0"/>
                  </a:moveTo>
                  <a:lnTo>
                    <a:pt x="897636" y="0"/>
                  </a:lnTo>
                  <a:lnTo>
                    <a:pt x="1795271" y="1004316"/>
                  </a:lnTo>
                  <a:lnTo>
                    <a:pt x="897636" y="2008632"/>
                  </a:lnTo>
                  <a:lnTo>
                    <a:pt x="0" y="2008632"/>
                  </a:lnTo>
                  <a:lnTo>
                    <a:pt x="0" y="0"/>
                  </a:lnTo>
                  <a:close/>
                </a:path>
              </a:pathLst>
            </a:custGeom>
            <a:ln w="4572">
              <a:solidFill>
                <a:srgbClr val="5B9A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6">
            <a:extLst>
              <a:ext uri="{FF2B5EF4-FFF2-40B4-BE49-F238E27FC236}">
                <a16:creationId xmlns:a16="http://schemas.microsoft.com/office/drawing/2014/main" id="{9F72819D-F410-4C92-AAA2-180214881AB5}"/>
              </a:ext>
            </a:extLst>
          </p:cNvPr>
          <p:cNvSpPr txBox="1"/>
          <p:nvPr/>
        </p:nvSpPr>
        <p:spPr>
          <a:xfrm>
            <a:off x="1443631" y="1165259"/>
            <a:ext cx="1894205" cy="2496820"/>
          </a:xfrm>
          <a:prstGeom prst="rect">
            <a:avLst/>
          </a:prstGeom>
        </p:spPr>
        <p:txBody>
          <a:bodyPr vert="horz" wrap="square" lIns="0" tIns="46355" rIns="0" bIns="0" rtlCol="0">
            <a:spAutoFit/>
          </a:bodyPr>
          <a:lstStyle/>
          <a:p>
            <a:pPr marL="332740" marR="5080" indent="-320675">
              <a:lnSpc>
                <a:spcPts val="2140"/>
              </a:lnSpc>
              <a:spcBef>
                <a:spcPts val="365"/>
              </a:spcBef>
            </a:pPr>
            <a:r>
              <a:rPr sz="1950" b="1" spc="30" dirty="0">
                <a:solidFill>
                  <a:srgbClr val="FF0000"/>
                </a:solidFill>
                <a:latin typeface="Cambria"/>
                <a:cs typeface="Cambria"/>
              </a:rPr>
              <a:t>Organisation </a:t>
            </a:r>
            <a:r>
              <a:rPr sz="1950" b="1" spc="-35" dirty="0">
                <a:solidFill>
                  <a:srgbClr val="FF0000"/>
                </a:solidFill>
                <a:latin typeface="Cambria"/>
                <a:cs typeface="Cambria"/>
              </a:rPr>
              <a:t>de </a:t>
            </a:r>
            <a:r>
              <a:rPr sz="1950" b="1" spc="-415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1950" b="1" spc="45" dirty="0">
                <a:solidFill>
                  <a:srgbClr val="FF0000"/>
                </a:solidFill>
                <a:latin typeface="Cambria"/>
                <a:cs typeface="Cambria"/>
              </a:rPr>
              <a:t>la</a:t>
            </a:r>
            <a:r>
              <a:rPr sz="1950" b="1" spc="95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1950" b="1" spc="40" dirty="0">
                <a:solidFill>
                  <a:srgbClr val="FF0000"/>
                </a:solidFill>
                <a:latin typeface="Cambria"/>
                <a:cs typeface="Cambria"/>
              </a:rPr>
              <a:t>Journée</a:t>
            </a:r>
            <a:endParaRPr sz="1950" dirty="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3250" dirty="0">
              <a:latin typeface="Cambria"/>
              <a:cs typeface="Cambria"/>
            </a:endParaRPr>
          </a:p>
          <a:p>
            <a:pPr marL="434340" marR="521334" indent="1270" algn="ctr">
              <a:lnSpc>
                <a:spcPct val="100400"/>
              </a:lnSpc>
            </a:pPr>
            <a:r>
              <a:rPr sz="2300" spc="5" dirty="0">
                <a:latin typeface="Calibri"/>
                <a:cs typeface="Calibri"/>
              </a:rPr>
              <a:t>Les </a:t>
            </a:r>
            <a:r>
              <a:rPr sz="2300" spc="10" dirty="0">
                <a:latin typeface="Calibri"/>
                <a:cs typeface="Calibri"/>
              </a:rPr>
              <a:t> </a:t>
            </a:r>
            <a:r>
              <a:rPr sz="2300" spc="-40" dirty="0">
                <a:latin typeface="Calibri"/>
                <a:cs typeface="Calibri"/>
              </a:rPr>
              <a:t>E</a:t>
            </a:r>
            <a:r>
              <a:rPr sz="2300" spc="15" dirty="0">
                <a:latin typeface="Calibri"/>
                <a:cs typeface="Calibri"/>
              </a:rPr>
              <a:t>q</a:t>
            </a:r>
            <a:r>
              <a:rPr sz="2300" spc="-10" dirty="0">
                <a:latin typeface="Calibri"/>
                <a:cs typeface="Calibri"/>
              </a:rPr>
              <a:t>u</a:t>
            </a:r>
            <a:r>
              <a:rPr sz="2300" dirty="0">
                <a:latin typeface="Calibri"/>
                <a:cs typeface="Calibri"/>
              </a:rPr>
              <a:t>i</a:t>
            </a:r>
            <a:r>
              <a:rPr sz="2300" spc="-10" dirty="0">
                <a:latin typeface="Calibri"/>
                <a:cs typeface="Calibri"/>
              </a:rPr>
              <a:t>p</a:t>
            </a:r>
            <a:r>
              <a:rPr sz="2300" spc="10" dirty="0">
                <a:latin typeface="Calibri"/>
                <a:cs typeface="Calibri"/>
              </a:rPr>
              <a:t>e</a:t>
            </a:r>
            <a:r>
              <a:rPr sz="2300" dirty="0">
                <a:latin typeface="Calibri"/>
                <a:cs typeface="Calibri"/>
              </a:rPr>
              <a:t>s  </a:t>
            </a:r>
            <a:r>
              <a:rPr sz="2300" spc="5" dirty="0">
                <a:latin typeface="Calibri"/>
                <a:cs typeface="Calibri"/>
              </a:rPr>
              <a:t>U7</a:t>
            </a:r>
            <a:endParaRPr sz="2300" dirty="0">
              <a:latin typeface="Calibri"/>
              <a:cs typeface="Calibri"/>
            </a:endParaRPr>
          </a:p>
          <a:p>
            <a:pPr marR="87630" algn="ctr">
              <a:lnSpc>
                <a:spcPct val="100000"/>
              </a:lnSpc>
              <a:spcBef>
                <a:spcPts val="15"/>
              </a:spcBef>
            </a:pPr>
            <a:r>
              <a:rPr sz="2300" spc="5" dirty="0">
                <a:latin typeface="Calibri"/>
                <a:cs typeface="Calibri"/>
              </a:rPr>
              <a:t>U9</a:t>
            </a:r>
            <a:endParaRPr sz="2300" dirty="0">
              <a:latin typeface="Calibri"/>
              <a:cs typeface="Calibri"/>
            </a:endParaRPr>
          </a:p>
        </p:txBody>
      </p:sp>
      <p:grpSp>
        <p:nvGrpSpPr>
          <p:cNvPr id="11" name="object 7">
            <a:extLst>
              <a:ext uri="{FF2B5EF4-FFF2-40B4-BE49-F238E27FC236}">
                <a16:creationId xmlns:a16="http://schemas.microsoft.com/office/drawing/2014/main" id="{DB5314C7-E3A0-49A7-8C5C-DC50ED985B6B}"/>
              </a:ext>
            </a:extLst>
          </p:cNvPr>
          <p:cNvGrpSpPr/>
          <p:nvPr/>
        </p:nvGrpSpPr>
        <p:grpSpPr>
          <a:xfrm>
            <a:off x="1456352" y="4171106"/>
            <a:ext cx="10045837" cy="1484341"/>
            <a:chOff x="195071" y="5056632"/>
            <a:chExt cx="9863328" cy="1414270"/>
          </a:xfrm>
        </p:grpSpPr>
        <p:pic>
          <p:nvPicPr>
            <p:cNvPr id="12" name="object 8">
              <a:extLst>
                <a:ext uri="{FF2B5EF4-FFF2-40B4-BE49-F238E27FC236}">
                  <a16:creationId xmlns:a16="http://schemas.microsoft.com/office/drawing/2014/main" id="{DD29D3AE-498C-41DD-8750-BDD4A41760A0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95071" y="6030467"/>
              <a:ext cx="9863328" cy="440435"/>
            </a:xfrm>
            <a:prstGeom prst="rect">
              <a:avLst/>
            </a:prstGeom>
          </p:spPr>
        </p:pic>
        <p:pic>
          <p:nvPicPr>
            <p:cNvPr id="13" name="object 9">
              <a:extLst>
                <a:ext uri="{FF2B5EF4-FFF2-40B4-BE49-F238E27FC236}">
                  <a16:creationId xmlns:a16="http://schemas.microsoft.com/office/drawing/2014/main" id="{1CAE52A5-3EA8-47ED-8450-58B1A1516A65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95071" y="5056632"/>
              <a:ext cx="1836419" cy="917448"/>
            </a:xfrm>
            <a:prstGeom prst="rect">
              <a:avLst/>
            </a:prstGeom>
          </p:spPr>
        </p:pic>
      </p:grpSp>
      <p:sp>
        <p:nvSpPr>
          <p:cNvPr id="14" name="object 11">
            <a:extLst>
              <a:ext uri="{FF2B5EF4-FFF2-40B4-BE49-F238E27FC236}">
                <a16:creationId xmlns:a16="http://schemas.microsoft.com/office/drawing/2014/main" id="{DD3126BF-FAB1-4AF3-80BB-51EA3B4CD67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386070" y="429088"/>
            <a:ext cx="2767330" cy="69121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pc="5" dirty="0">
                <a:latin typeface="+mn-lt"/>
                <a:cs typeface="Arial"/>
              </a:rPr>
              <a:t>FOOTBALL</a:t>
            </a:r>
            <a:endParaRPr dirty="0">
              <a:latin typeface="+mn-lt"/>
              <a:cs typeface="Arial"/>
            </a:endParaRPr>
          </a:p>
        </p:txBody>
      </p:sp>
      <p:grpSp>
        <p:nvGrpSpPr>
          <p:cNvPr id="15" name="object 13">
            <a:extLst>
              <a:ext uri="{FF2B5EF4-FFF2-40B4-BE49-F238E27FC236}">
                <a16:creationId xmlns:a16="http://schemas.microsoft.com/office/drawing/2014/main" id="{B5C80D8B-D15D-44D8-92DC-FF9B8C8D07C5}"/>
              </a:ext>
            </a:extLst>
          </p:cNvPr>
          <p:cNvGrpSpPr/>
          <p:nvPr/>
        </p:nvGrpSpPr>
        <p:grpSpPr>
          <a:xfrm>
            <a:off x="6869928" y="3649073"/>
            <a:ext cx="1024255" cy="451484"/>
            <a:chOff x="5426138" y="4534598"/>
            <a:chExt cx="1024255" cy="451484"/>
          </a:xfrm>
        </p:grpSpPr>
        <p:sp>
          <p:nvSpPr>
            <p:cNvPr id="16" name="object 14">
              <a:extLst>
                <a:ext uri="{FF2B5EF4-FFF2-40B4-BE49-F238E27FC236}">
                  <a16:creationId xmlns:a16="http://schemas.microsoft.com/office/drawing/2014/main" id="{1C0971CE-20D4-48D7-B200-8C6065DC204E}"/>
                </a:ext>
              </a:extLst>
            </p:cNvPr>
            <p:cNvSpPr/>
            <p:nvPr/>
          </p:nvSpPr>
          <p:spPr>
            <a:xfrm>
              <a:off x="5431536" y="4539995"/>
              <a:ext cx="1013460" cy="440690"/>
            </a:xfrm>
            <a:custGeom>
              <a:avLst/>
              <a:gdLst/>
              <a:ahLst/>
              <a:cxnLst/>
              <a:rect l="l" t="t" r="r" b="b"/>
              <a:pathLst>
                <a:path w="1013460" h="440689">
                  <a:moveTo>
                    <a:pt x="940308" y="440436"/>
                  </a:moveTo>
                  <a:lnTo>
                    <a:pt x="73152" y="440436"/>
                  </a:lnTo>
                  <a:lnTo>
                    <a:pt x="44362" y="434578"/>
                  </a:lnTo>
                  <a:lnTo>
                    <a:pt x="21145" y="418719"/>
                  </a:lnTo>
                  <a:lnTo>
                    <a:pt x="5643" y="395430"/>
                  </a:lnTo>
                  <a:lnTo>
                    <a:pt x="0" y="367283"/>
                  </a:lnTo>
                  <a:lnTo>
                    <a:pt x="0" y="73151"/>
                  </a:lnTo>
                  <a:lnTo>
                    <a:pt x="5643" y="45005"/>
                  </a:lnTo>
                  <a:lnTo>
                    <a:pt x="21145" y="21716"/>
                  </a:lnTo>
                  <a:lnTo>
                    <a:pt x="44362" y="5857"/>
                  </a:lnTo>
                  <a:lnTo>
                    <a:pt x="73152" y="0"/>
                  </a:lnTo>
                  <a:lnTo>
                    <a:pt x="940308" y="0"/>
                  </a:lnTo>
                  <a:lnTo>
                    <a:pt x="968454" y="5857"/>
                  </a:lnTo>
                  <a:lnTo>
                    <a:pt x="991743" y="21716"/>
                  </a:lnTo>
                  <a:lnTo>
                    <a:pt x="1007602" y="45005"/>
                  </a:lnTo>
                  <a:lnTo>
                    <a:pt x="1013460" y="73151"/>
                  </a:lnTo>
                  <a:lnTo>
                    <a:pt x="1013460" y="367283"/>
                  </a:lnTo>
                  <a:lnTo>
                    <a:pt x="1007602" y="395430"/>
                  </a:lnTo>
                  <a:lnTo>
                    <a:pt x="991743" y="418719"/>
                  </a:lnTo>
                  <a:lnTo>
                    <a:pt x="968454" y="434578"/>
                  </a:lnTo>
                  <a:lnTo>
                    <a:pt x="940308" y="44043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5">
              <a:extLst>
                <a:ext uri="{FF2B5EF4-FFF2-40B4-BE49-F238E27FC236}">
                  <a16:creationId xmlns:a16="http://schemas.microsoft.com/office/drawing/2014/main" id="{FCA182A5-B75D-42F3-8B85-CCF77CD60082}"/>
                </a:ext>
              </a:extLst>
            </p:cNvPr>
            <p:cNvSpPr/>
            <p:nvPr/>
          </p:nvSpPr>
          <p:spPr>
            <a:xfrm>
              <a:off x="5431536" y="4539995"/>
              <a:ext cx="1013460" cy="440690"/>
            </a:xfrm>
            <a:custGeom>
              <a:avLst/>
              <a:gdLst/>
              <a:ahLst/>
              <a:cxnLst/>
              <a:rect l="l" t="t" r="r" b="b"/>
              <a:pathLst>
                <a:path w="1013460" h="440689">
                  <a:moveTo>
                    <a:pt x="0" y="73151"/>
                  </a:moveTo>
                  <a:lnTo>
                    <a:pt x="5643" y="45005"/>
                  </a:lnTo>
                  <a:lnTo>
                    <a:pt x="21145" y="21716"/>
                  </a:lnTo>
                  <a:lnTo>
                    <a:pt x="44362" y="5857"/>
                  </a:lnTo>
                  <a:lnTo>
                    <a:pt x="73152" y="0"/>
                  </a:lnTo>
                  <a:lnTo>
                    <a:pt x="940308" y="0"/>
                  </a:lnTo>
                  <a:lnTo>
                    <a:pt x="968454" y="5857"/>
                  </a:lnTo>
                  <a:lnTo>
                    <a:pt x="991743" y="21716"/>
                  </a:lnTo>
                  <a:lnTo>
                    <a:pt x="1007602" y="45005"/>
                  </a:lnTo>
                  <a:lnTo>
                    <a:pt x="1013460" y="73151"/>
                  </a:lnTo>
                  <a:lnTo>
                    <a:pt x="1013460" y="367283"/>
                  </a:lnTo>
                  <a:lnTo>
                    <a:pt x="1007602" y="395430"/>
                  </a:lnTo>
                  <a:lnTo>
                    <a:pt x="991743" y="418719"/>
                  </a:lnTo>
                  <a:lnTo>
                    <a:pt x="968454" y="434578"/>
                  </a:lnTo>
                  <a:lnTo>
                    <a:pt x="940308" y="440436"/>
                  </a:lnTo>
                  <a:lnTo>
                    <a:pt x="73152" y="440436"/>
                  </a:lnTo>
                  <a:lnTo>
                    <a:pt x="44362" y="434578"/>
                  </a:lnTo>
                  <a:lnTo>
                    <a:pt x="21145" y="418719"/>
                  </a:lnTo>
                  <a:lnTo>
                    <a:pt x="5643" y="395430"/>
                  </a:lnTo>
                  <a:lnTo>
                    <a:pt x="0" y="367283"/>
                  </a:lnTo>
                  <a:lnTo>
                    <a:pt x="0" y="73151"/>
                  </a:lnTo>
                  <a:close/>
                </a:path>
              </a:pathLst>
            </a:custGeom>
            <a:ln w="1066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8" name="object 17">
            <a:extLst>
              <a:ext uri="{FF2B5EF4-FFF2-40B4-BE49-F238E27FC236}">
                <a16:creationId xmlns:a16="http://schemas.microsoft.com/office/drawing/2014/main" id="{B9C31666-F653-45C7-99A2-35FA09AEB2E9}"/>
              </a:ext>
            </a:extLst>
          </p:cNvPr>
          <p:cNvGrpSpPr/>
          <p:nvPr/>
        </p:nvGrpSpPr>
        <p:grpSpPr>
          <a:xfrm>
            <a:off x="10224155" y="3715079"/>
            <a:ext cx="1022985" cy="449580"/>
            <a:chOff x="8737853" y="4502657"/>
            <a:chExt cx="1022985" cy="449580"/>
          </a:xfrm>
        </p:grpSpPr>
        <p:sp>
          <p:nvSpPr>
            <p:cNvPr id="19" name="object 18">
              <a:extLst>
                <a:ext uri="{FF2B5EF4-FFF2-40B4-BE49-F238E27FC236}">
                  <a16:creationId xmlns:a16="http://schemas.microsoft.com/office/drawing/2014/main" id="{973C7ECF-CE13-4170-B5B7-53055C854076}"/>
                </a:ext>
              </a:extLst>
            </p:cNvPr>
            <p:cNvSpPr/>
            <p:nvPr/>
          </p:nvSpPr>
          <p:spPr>
            <a:xfrm>
              <a:off x="8743187" y="4507991"/>
              <a:ext cx="1012190" cy="439420"/>
            </a:xfrm>
            <a:custGeom>
              <a:avLst/>
              <a:gdLst/>
              <a:ahLst/>
              <a:cxnLst/>
              <a:rect l="l" t="t" r="r" b="b"/>
              <a:pathLst>
                <a:path w="1012190" h="439420">
                  <a:moveTo>
                    <a:pt x="938783" y="438912"/>
                  </a:moveTo>
                  <a:lnTo>
                    <a:pt x="73152" y="438912"/>
                  </a:lnTo>
                  <a:lnTo>
                    <a:pt x="44362" y="433268"/>
                  </a:lnTo>
                  <a:lnTo>
                    <a:pt x="21145" y="417766"/>
                  </a:lnTo>
                  <a:lnTo>
                    <a:pt x="5643" y="394549"/>
                  </a:lnTo>
                  <a:lnTo>
                    <a:pt x="0" y="365759"/>
                  </a:lnTo>
                  <a:lnTo>
                    <a:pt x="0" y="73151"/>
                  </a:lnTo>
                  <a:lnTo>
                    <a:pt x="5643" y="44362"/>
                  </a:lnTo>
                  <a:lnTo>
                    <a:pt x="21145" y="21145"/>
                  </a:lnTo>
                  <a:lnTo>
                    <a:pt x="44362" y="5643"/>
                  </a:lnTo>
                  <a:lnTo>
                    <a:pt x="73152" y="0"/>
                  </a:lnTo>
                  <a:lnTo>
                    <a:pt x="938783" y="0"/>
                  </a:lnTo>
                  <a:lnTo>
                    <a:pt x="967573" y="5643"/>
                  </a:lnTo>
                  <a:lnTo>
                    <a:pt x="990790" y="21145"/>
                  </a:lnTo>
                  <a:lnTo>
                    <a:pt x="1006292" y="44362"/>
                  </a:lnTo>
                  <a:lnTo>
                    <a:pt x="1011935" y="73151"/>
                  </a:lnTo>
                  <a:lnTo>
                    <a:pt x="1011935" y="365759"/>
                  </a:lnTo>
                  <a:lnTo>
                    <a:pt x="1006292" y="394549"/>
                  </a:lnTo>
                  <a:lnTo>
                    <a:pt x="990790" y="417766"/>
                  </a:lnTo>
                  <a:lnTo>
                    <a:pt x="967573" y="433268"/>
                  </a:lnTo>
                  <a:lnTo>
                    <a:pt x="938783" y="43891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19">
              <a:extLst>
                <a:ext uri="{FF2B5EF4-FFF2-40B4-BE49-F238E27FC236}">
                  <a16:creationId xmlns:a16="http://schemas.microsoft.com/office/drawing/2014/main" id="{7D4A72DF-D84E-470D-BC96-949C9E80C7F9}"/>
                </a:ext>
              </a:extLst>
            </p:cNvPr>
            <p:cNvSpPr/>
            <p:nvPr/>
          </p:nvSpPr>
          <p:spPr>
            <a:xfrm>
              <a:off x="8743187" y="4507991"/>
              <a:ext cx="1012190" cy="439420"/>
            </a:xfrm>
            <a:custGeom>
              <a:avLst/>
              <a:gdLst/>
              <a:ahLst/>
              <a:cxnLst/>
              <a:rect l="l" t="t" r="r" b="b"/>
              <a:pathLst>
                <a:path w="1012190" h="439420">
                  <a:moveTo>
                    <a:pt x="0" y="73151"/>
                  </a:moveTo>
                  <a:lnTo>
                    <a:pt x="5643" y="44362"/>
                  </a:lnTo>
                  <a:lnTo>
                    <a:pt x="21145" y="21145"/>
                  </a:lnTo>
                  <a:lnTo>
                    <a:pt x="44362" y="5643"/>
                  </a:lnTo>
                  <a:lnTo>
                    <a:pt x="73152" y="0"/>
                  </a:lnTo>
                  <a:lnTo>
                    <a:pt x="938783" y="0"/>
                  </a:lnTo>
                  <a:lnTo>
                    <a:pt x="967573" y="5643"/>
                  </a:lnTo>
                  <a:lnTo>
                    <a:pt x="990790" y="21145"/>
                  </a:lnTo>
                  <a:lnTo>
                    <a:pt x="1006292" y="44362"/>
                  </a:lnTo>
                  <a:lnTo>
                    <a:pt x="1011935" y="73151"/>
                  </a:lnTo>
                  <a:lnTo>
                    <a:pt x="1011935" y="365759"/>
                  </a:lnTo>
                  <a:lnTo>
                    <a:pt x="1006292" y="394549"/>
                  </a:lnTo>
                  <a:lnTo>
                    <a:pt x="990790" y="417766"/>
                  </a:lnTo>
                  <a:lnTo>
                    <a:pt x="967573" y="433268"/>
                  </a:lnTo>
                  <a:lnTo>
                    <a:pt x="938783" y="438912"/>
                  </a:lnTo>
                  <a:lnTo>
                    <a:pt x="73152" y="438912"/>
                  </a:lnTo>
                  <a:lnTo>
                    <a:pt x="44362" y="433268"/>
                  </a:lnTo>
                  <a:lnTo>
                    <a:pt x="21145" y="417766"/>
                  </a:lnTo>
                  <a:lnTo>
                    <a:pt x="5643" y="394549"/>
                  </a:lnTo>
                  <a:lnTo>
                    <a:pt x="0" y="365759"/>
                  </a:lnTo>
                  <a:lnTo>
                    <a:pt x="0" y="73151"/>
                  </a:lnTo>
                  <a:close/>
                </a:path>
              </a:pathLst>
            </a:custGeom>
            <a:ln w="1066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2" name="Tableau 1">
            <a:extLst>
              <a:ext uri="{FF2B5EF4-FFF2-40B4-BE49-F238E27FC236}">
                <a16:creationId xmlns:a16="http://schemas.microsoft.com/office/drawing/2014/main" id="{10A6CD9A-3DC0-2825-83AF-B3F2AB316377}"/>
              </a:ext>
            </a:extLst>
          </p:cNvPr>
          <p:cNvGraphicFramePr>
            <a:graphicFrameLocks noGrp="1"/>
          </p:cNvGraphicFramePr>
          <p:nvPr/>
        </p:nvGraphicFramePr>
        <p:xfrm>
          <a:off x="1816100" y="-3676650"/>
          <a:ext cx="8191498" cy="25146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57167">
                  <a:extLst>
                    <a:ext uri="{9D8B030D-6E8A-4147-A177-3AD203B41FA5}">
                      <a16:colId xmlns:a16="http://schemas.microsoft.com/office/drawing/2014/main" val="1058631967"/>
                    </a:ext>
                  </a:extLst>
                </a:gridCol>
                <a:gridCol w="1167126">
                  <a:extLst>
                    <a:ext uri="{9D8B030D-6E8A-4147-A177-3AD203B41FA5}">
                      <a16:colId xmlns:a16="http://schemas.microsoft.com/office/drawing/2014/main" val="3340285897"/>
                    </a:ext>
                  </a:extLst>
                </a:gridCol>
                <a:gridCol w="1167126">
                  <a:extLst>
                    <a:ext uri="{9D8B030D-6E8A-4147-A177-3AD203B41FA5}">
                      <a16:colId xmlns:a16="http://schemas.microsoft.com/office/drawing/2014/main" val="2027402177"/>
                    </a:ext>
                  </a:extLst>
                </a:gridCol>
                <a:gridCol w="1269019">
                  <a:extLst>
                    <a:ext uri="{9D8B030D-6E8A-4147-A177-3AD203B41FA5}">
                      <a16:colId xmlns:a16="http://schemas.microsoft.com/office/drawing/2014/main" val="2508211369"/>
                    </a:ext>
                  </a:extLst>
                </a:gridCol>
                <a:gridCol w="1167126">
                  <a:extLst>
                    <a:ext uri="{9D8B030D-6E8A-4147-A177-3AD203B41FA5}">
                      <a16:colId xmlns:a16="http://schemas.microsoft.com/office/drawing/2014/main" val="881274683"/>
                    </a:ext>
                  </a:extLst>
                </a:gridCol>
                <a:gridCol w="1167126">
                  <a:extLst>
                    <a:ext uri="{9D8B030D-6E8A-4147-A177-3AD203B41FA5}">
                      <a16:colId xmlns:a16="http://schemas.microsoft.com/office/drawing/2014/main" val="3342599262"/>
                    </a:ext>
                  </a:extLst>
                </a:gridCol>
                <a:gridCol w="1296808">
                  <a:extLst>
                    <a:ext uri="{9D8B030D-6E8A-4147-A177-3AD203B41FA5}">
                      <a16:colId xmlns:a16="http://schemas.microsoft.com/office/drawing/2014/main" val="3102358530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Lieu du</a:t>
                      </a:r>
                      <a:br>
                        <a:rPr lang="fr-FR" sz="1000" u="none" strike="noStrike">
                          <a:effectLst/>
                        </a:rPr>
                      </a:br>
                      <a:r>
                        <a:rPr lang="fr-FR" sz="1000" u="none" strike="noStrike">
                          <a:effectLst/>
                        </a:rPr>
                        <a:t>Plateau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>
                          <a:effectLst/>
                        </a:rPr>
                        <a:t>AS EXCELSIOR</a:t>
                      </a:r>
                      <a:endParaRPr lang="fr-FR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>
                          <a:effectLst/>
                        </a:rPr>
                        <a:t>AS CENTRAL</a:t>
                      </a:r>
                      <a:endParaRPr lang="fr-FR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>
                          <a:effectLst/>
                        </a:rPr>
                        <a:t>AS TAIARAPU FC</a:t>
                      </a:r>
                      <a:endParaRPr lang="fr-FR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>
                          <a:effectLst/>
                        </a:rPr>
                        <a:t>AS EXCELSIOR</a:t>
                      </a:r>
                      <a:endParaRPr lang="fr-FR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>
                          <a:effectLst/>
                        </a:rPr>
                        <a:t>AS CENTRAL</a:t>
                      </a:r>
                      <a:endParaRPr lang="fr-FR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>
                          <a:effectLst/>
                        </a:rPr>
                        <a:t>AS TAIARAPU FC</a:t>
                      </a:r>
                      <a:endParaRPr lang="fr-FR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41814241"/>
                  </a:ext>
                </a:extLst>
              </a:tr>
              <a:tr h="266700">
                <a:tc rowSpan="8"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SAMEDI 19 NOVEMBRE</a:t>
                      </a:r>
                      <a:endParaRPr lang="fr-FR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EXCELSIOR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CENTRAL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TAIARAPU FC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EXCELSIOR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CENTRAL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TAIARAPU FC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555829393"/>
                  </a:ext>
                </a:extLst>
              </a:tr>
              <a:tr h="266700"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DRAGON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MANU URA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PUEU FC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DRAGON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MANU URA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PUEU FC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911823685"/>
                  </a:ext>
                </a:extLst>
              </a:tr>
              <a:tr h="266700"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VENUS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TEFANA (4)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PAPARA FC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VENUS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TEFANA (4)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PAPARA FC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055305163"/>
                  </a:ext>
                </a:extLst>
              </a:tr>
              <a:tr h="266700"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ARUE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T.PUNARUU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MATAIEA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ARUE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T.PUNARUU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MATAIEA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479966655"/>
                  </a:ext>
                </a:extLst>
              </a:tr>
              <a:tr h="266700"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OL. MAHINA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PIRAE (2)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rowSpan="4">
                  <a:txBody>
                    <a:bodyPr/>
                    <a:lstStyle/>
                    <a:p>
                      <a:pPr algn="l" fontAlgn="b"/>
                      <a:r>
                        <a:rPr lang="fr-PF" sz="1000" u="none" strike="noStrike">
                          <a:effectLst/>
                        </a:rPr>
                        <a:t> </a:t>
                      </a:r>
                      <a:endParaRPr lang="fr-PF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OL. MAHINA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PIRAE (2)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rowSpan="4">
                  <a:txBody>
                    <a:bodyPr/>
                    <a:lstStyle/>
                    <a:p>
                      <a:pPr algn="l" fontAlgn="b"/>
                      <a:r>
                        <a:rPr lang="fr-PF" sz="1000" u="none" strike="noStrike">
                          <a:effectLst/>
                        </a:rPr>
                        <a:t> </a:t>
                      </a:r>
                      <a:endParaRPr lang="fr-PF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141687759"/>
                  </a:ext>
                </a:extLst>
              </a:tr>
              <a:tr h="266700"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JT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fr-PF" sz="1000" u="none" strike="noStrike">
                          <a:effectLst/>
                        </a:rPr>
                        <a:t> </a:t>
                      </a:r>
                      <a:endParaRPr lang="fr-PF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JT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fr-PF" sz="1000" u="none" strike="noStrike">
                          <a:effectLst/>
                        </a:rPr>
                        <a:t> </a:t>
                      </a:r>
                      <a:endParaRPr lang="fr-PF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3617767"/>
                  </a:ext>
                </a:extLst>
              </a:tr>
              <a:tr h="266700"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PAPENOO (2)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PAPENOO (2)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2485223"/>
                  </a:ext>
                </a:extLst>
              </a:tr>
              <a:tr h="266700"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HITIA'A FC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 dirty="0">
                          <a:effectLst/>
                        </a:rPr>
                        <a:t>AS HITIA'A FC (1)</a:t>
                      </a:r>
                      <a:endParaRPr lang="fr-FR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8869662"/>
                  </a:ext>
                </a:extLst>
              </a:tr>
            </a:tbl>
          </a:graphicData>
        </a:graphic>
      </p:graphicFrame>
      <p:pic>
        <p:nvPicPr>
          <p:cNvPr id="3" name="Image 2">
            <a:extLst>
              <a:ext uri="{FF2B5EF4-FFF2-40B4-BE49-F238E27FC236}">
                <a16:creationId xmlns:a16="http://schemas.microsoft.com/office/drawing/2014/main" id="{97D5190B-3033-42B5-ADA8-79863B8374D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550" y="9915525"/>
            <a:ext cx="558800" cy="606425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573CEF44-A205-47C9-BABE-A6CFC6ECB39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5038" y="9934575"/>
            <a:ext cx="552450" cy="600075"/>
          </a:xfrm>
          <a:prstGeom prst="rect">
            <a:avLst/>
          </a:prstGeom>
        </p:spPr>
      </p:pic>
      <p:sp>
        <p:nvSpPr>
          <p:cNvPr id="25" name="ZoneTexte 24">
            <a:extLst>
              <a:ext uri="{FF2B5EF4-FFF2-40B4-BE49-F238E27FC236}">
                <a16:creationId xmlns:a16="http://schemas.microsoft.com/office/drawing/2014/main" id="{954ACF4A-2CB2-32FB-B262-24D375CEB318}"/>
              </a:ext>
            </a:extLst>
          </p:cNvPr>
          <p:cNvSpPr txBox="1"/>
          <p:nvPr/>
        </p:nvSpPr>
        <p:spPr>
          <a:xfrm>
            <a:off x="4507031" y="1578124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U7</a:t>
            </a:r>
            <a:endParaRPr lang="fr-PF" dirty="0"/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6F428FD1-BDBC-607F-BF3B-A5AA86309297}"/>
              </a:ext>
            </a:extLst>
          </p:cNvPr>
          <p:cNvSpPr txBox="1"/>
          <p:nvPr/>
        </p:nvSpPr>
        <p:spPr>
          <a:xfrm>
            <a:off x="7634966" y="1628099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U9</a:t>
            </a:r>
            <a:endParaRPr lang="fr-PF" dirty="0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FEE60727-2C54-8023-5582-C2E58818D1FF}"/>
              </a:ext>
            </a:extLst>
          </p:cNvPr>
          <p:cNvSpPr txBox="1"/>
          <p:nvPr/>
        </p:nvSpPr>
        <p:spPr>
          <a:xfrm>
            <a:off x="4436926" y="4366069"/>
            <a:ext cx="487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/>
              <a:t>8h30 / 10h30</a:t>
            </a:r>
            <a:endParaRPr lang="fr-PF" b="1" dirty="0"/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15F6E86B-78B4-72B0-BC09-8D771B4D089B}"/>
              </a:ext>
            </a:extLst>
          </p:cNvPr>
          <p:cNvSpPr txBox="1"/>
          <p:nvPr/>
        </p:nvSpPr>
        <p:spPr>
          <a:xfrm>
            <a:off x="5599784" y="2300571"/>
            <a:ext cx="134461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A</a:t>
            </a:r>
          </a:p>
          <a:p>
            <a:r>
              <a:rPr lang="fr-FR" dirty="0"/>
              <a:t>B</a:t>
            </a:r>
          </a:p>
          <a:p>
            <a:r>
              <a:rPr lang="fr-FR" dirty="0"/>
              <a:t>C/D/E/F</a:t>
            </a:r>
          </a:p>
          <a:p>
            <a:endParaRPr lang="fr-FR" dirty="0"/>
          </a:p>
          <a:p>
            <a:r>
              <a:rPr lang="fr-FR" dirty="0"/>
              <a:t>G</a:t>
            </a:r>
          </a:p>
          <a:p>
            <a:r>
              <a:rPr lang="fr-FR" dirty="0"/>
              <a:t>H/I</a:t>
            </a:r>
          </a:p>
          <a:p>
            <a:endParaRPr lang="fr-FR" dirty="0"/>
          </a:p>
          <a:p>
            <a:endParaRPr lang="fr-FR" dirty="0"/>
          </a:p>
          <a:p>
            <a:endParaRPr lang="fr-PF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627D3DB-E019-A33E-ED97-B0A0DCD0257F}"/>
              </a:ext>
            </a:extLst>
          </p:cNvPr>
          <p:cNvSpPr/>
          <p:nvPr/>
        </p:nvSpPr>
        <p:spPr>
          <a:xfrm>
            <a:off x="4402177" y="1971816"/>
            <a:ext cx="1219200" cy="3971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PF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7D8BF23-3C2F-FF84-549C-096FEEC4D3A3}"/>
              </a:ext>
            </a:extLst>
          </p:cNvPr>
          <p:cNvSpPr/>
          <p:nvPr/>
        </p:nvSpPr>
        <p:spPr>
          <a:xfrm>
            <a:off x="7618388" y="2016521"/>
            <a:ext cx="1219200" cy="3971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PF"/>
          </a:p>
        </p:txBody>
      </p:sp>
      <p:pic>
        <p:nvPicPr>
          <p:cNvPr id="37" name="Image 36">
            <a:extLst>
              <a:ext uri="{FF2B5EF4-FFF2-40B4-BE49-F238E27FC236}">
                <a16:creationId xmlns:a16="http://schemas.microsoft.com/office/drawing/2014/main" id="{54011BCF-633A-EFA2-B21A-110DCC2E013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64091" y="1955714"/>
            <a:ext cx="1219200" cy="1996440"/>
          </a:xfrm>
          <a:prstGeom prst="rect">
            <a:avLst/>
          </a:prstGeom>
        </p:spPr>
      </p:pic>
      <p:pic>
        <p:nvPicPr>
          <p:cNvPr id="38" name="Image 37">
            <a:extLst>
              <a:ext uri="{FF2B5EF4-FFF2-40B4-BE49-F238E27FC236}">
                <a16:creationId xmlns:a16="http://schemas.microsoft.com/office/drawing/2014/main" id="{78C5F88E-D12E-F8F8-D841-B2B22BB93AD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72036" y="2019940"/>
            <a:ext cx="1219200" cy="1615440"/>
          </a:xfrm>
          <a:prstGeom prst="rect">
            <a:avLst/>
          </a:prstGeom>
        </p:spPr>
      </p:pic>
      <p:sp>
        <p:nvSpPr>
          <p:cNvPr id="40" name="ZoneTexte 39">
            <a:extLst>
              <a:ext uri="{FF2B5EF4-FFF2-40B4-BE49-F238E27FC236}">
                <a16:creationId xmlns:a16="http://schemas.microsoft.com/office/drawing/2014/main" id="{CA5151A8-AB4D-001D-BEA1-1811D772BAFF}"/>
              </a:ext>
            </a:extLst>
          </p:cNvPr>
          <p:cNvSpPr txBox="1"/>
          <p:nvPr/>
        </p:nvSpPr>
        <p:spPr>
          <a:xfrm>
            <a:off x="8929790" y="1978477"/>
            <a:ext cx="134461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A</a:t>
            </a:r>
          </a:p>
          <a:p>
            <a:r>
              <a:rPr lang="fr-FR" dirty="0"/>
              <a:t>B</a:t>
            </a:r>
          </a:p>
          <a:p>
            <a:r>
              <a:rPr lang="fr-FR" dirty="0"/>
              <a:t>C/D/E/F</a:t>
            </a:r>
          </a:p>
          <a:p>
            <a:endParaRPr lang="fr-FR" dirty="0"/>
          </a:p>
          <a:p>
            <a:r>
              <a:rPr lang="fr-FR" dirty="0"/>
              <a:t>G</a:t>
            </a:r>
          </a:p>
          <a:p>
            <a:r>
              <a:rPr lang="fr-FR" dirty="0"/>
              <a:t>H/I</a:t>
            </a:r>
          </a:p>
          <a:p>
            <a:endParaRPr lang="fr-FR" dirty="0"/>
          </a:p>
          <a:p>
            <a:endParaRPr lang="fr-FR" dirty="0"/>
          </a:p>
          <a:p>
            <a:endParaRPr lang="fr-PF" dirty="0"/>
          </a:p>
        </p:txBody>
      </p:sp>
    </p:spTree>
    <p:extLst>
      <p:ext uri="{BB962C8B-B14F-4D97-AF65-F5344CB8AC3E}">
        <p14:creationId xmlns:p14="http://schemas.microsoft.com/office/powerpoint/2010/main" val="239198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2F3DFED-AF9B-1409-624E-C3FF249826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4296" y="213602"/>
            <a:ext cx="9259504" cy="1325563"/>
          </a:xfrm>
        </p:spPr>
        <p:txBody>
          <a:bodyPr>
            <a:normAutofit/>
          </a:bodyPr>
          <a:lstStyle/>
          <a:p>
            <a:r>
              <a:rPr lang="fr-FR" sz="3200" dirty="0"/>
              <a:t>Les préconisations de Format pour un temps de jeu suffisant </a:t>
            </a:r>
            <a:endParaRPr lang="fr-PF" sz="3200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968C7F66-E939-042F-0250-22CCE735B4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D84A-6D19-C841-BA74-EAA4404EB402}" type="slidenum">
              <a:rPr lang="fr-FR" smtClean="0"/>
              <a:t>3</a:t>
            </a:fld>
            <a:endParaRPr lang="fr-FR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3AD36CCF-5B3E-7535-62B3-DA0C229544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149" y="1347239"/>
            <a:ext cx="4455007" cy="2421428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C67B6508-9AA1-9935-4F84-E640D8C9F2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8793" y="1347240"/>
            <a:ext cx="4455007" cy="2421427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87CA4349-85F6-96D4-F3F3-40F3FDA3BE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0149" y="4201686"/>
            <a:ext cx="4455007" cy="2337226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7FBE83E6-407F-61F0-1794-93829FB991A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98793" y="4193355"/>
            <a:ext cx="4527177" cy="2345557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921A1DDA-DECF-26CE-2269-32C94136E3C8}"/>
              </a:ext>
            </a:extLst>
          </p:cNvPr>
          <p:cNvSpPr txBox="1"/>
          <p:nvPr/>
        </p:nvSpPr>
        <p:spPr>
          <a:xfrm>
            <a:off x="4975413" y="3352800"/>
            <a:ext cx="186465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/>
              <a:t>La Lettre correspond à celle en face de votre club diapo précédente </a:t>
            </a:r>
            <a:endParaRPr lang="fr-PF" sz="1600" b="1" dirty="0"/>
          </a:p>
        </p:txBody>
      </p:sp>
    </p:spTree>
    <p:extLst>
      <p:ext uri="{BB962C8B-B14F-4D97-AF65-F5344CB8AC3E}">
        <p14:creationId xmlns:p14="http://schemas.microsoft.com/office/powerpoint/2010/main" val="1525612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1B10D5BF-9608-44EC-B42C-E6FAD8B110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www.ftf.pf  //  www.facebook.com/tahitifootball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E261F0C-F90E-4640-A8DB-CCDAC3A93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D84A-6D19-C841-BA74-EAA4404EB402}" type="slidenum">
              <a:rPr lang="fr-FR" smtClean="0"/>
              <a:t>4</a:t>
            </a:fld>
            <a:endParaRPr lang="fr-FR" dirty="0"/>
          </a:p>
        </p:txBody>
      </p:sp>
      <p:sp>
        <p:nvSpPr>
          <p:cNvPr id="18" name="object 2">
            <a:extLst>
              <a:ext uri="{FF2B5EF4-FFF2-40B4-BE49-F238E27FC236}">
                <a16:creationId xmlns:a16="http://schemas.microsoft.com/office/drawing/2014/main" id="{9D941474-D136-4819-9880-82284734C24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918509" y="425810"/>
            <a:ext cx="3460005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80" dirty="0">
                <a:latin typeface="Calibri"/>
                <a:cs typeface="Calibri"/>
              </a:rPr>
              <a:t>Zone</a:t>
            </a:r>
            <a:r>
              <a:rPr spc="-100" dirty="0">
                <a:latin typeface="Calibri"/>
                <a:cs typeface="Calibri"/>
              </a:rPr>
              <a:t> </a:t>
            </a:r>
            <a:r>
              <a:rPr spc="-75" dirty="0">
                <a:latin typeface="Calibri"/>
                <a:cs typeface="Calibri"/>
              </a:rPr>
              <a:t>et</a:t>
            </a:r>
            <a:r>
              <a:rPr spc="-80" dirty="0">
                <a:latin typeface="Calibri"/>
                <a:cs typeface="Calibri"/>
              </a:rPr>
              <a:t> </a:t>
            </a:r>
            <a:r>
              <a:rPr spc="-125" dirty="0">
                <a:latin typeface="Calibri"/>
                <a:cs typeface="Calibri"/>
              </a:rPr>
              <a:t>Terrain</a:t>
            </a:r>
            <a:endParaRPr dirty="0">
              <a:latin typeface="Calibri"/>
              <a:cs typeface="Calibri"/>
            </a:endParaRPr>
          </a:p>
        </p:txBody>
      </p:sp>
      <p:grpSp>
        <p:nvGrpSpPr>
          <p:cNvPr id="20" name="object 4">
            <a:extLst>
              <a:ext uri="{FF2B5EF4-FFF2-40B4-BE49-F238E27FC236}">
                <a16:creationId xmlns:a16="http://schemas.microsoft.com/office/drawing/2014/main" id="{534DD3CA-BA86-43F5-B2BC-5E5D6E6F8151}"/>
              </a:ext>
            </a:extLst>
          </p:cNvPr>
          <p:cNvGrpSpPr/>
          <p:nvPr/>
        </p:nvGrpSpPr>
        <p:grpSpPr>
          <a:xfrm>
            <a:off x="3249890" y="1301576"/>
            <a:ext cx="6539865" cy="4676775"/>
            <a:chOff x="2046732" y="1879092"/>
            <a:chExt cx="6539865" cy="4676775"/>
          </a:xfrm>
        </p:grpSpPr>
        <p:pic>
          <p:nvPicPr>
            <p:cNvPr id="21" name="object 5">
              <a:extLst>
                <a:ext uri="{FF2B5EF4-FFF2-40B4-BE49-F238E27FC236}">
                  <a16:creationId xmlns:a16="http://schemas.microsoft.com/office/drawing/2014/main" id="{05F58250-CCD7-4869-A465-F2FF5E3AB4B1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046732" y="1879092"/>
              <a:ext cx="6539483" cy="4223003"/>
            </a:xfrm>
            <a:prstGeom prst="rect">
              <a:avLst/>
            </a:prstGeom>
          </p:spPr>
        </p:pic>
        <p:sp>
          <p:nvSpPr>
            <p:cNvPr id="22" name="object 6">
              <a:extLst>
                <a:ext uri="{FF2B5EF4-FFF2-40B4-BE49-F238E27FC236}">
                  <a16:creationId xmlns:a16="http://schemas.microsoft.com/office/drawing/2014/main" id="{1E95EF8D-2C2A-4FBD-A0F3-4F63B1596AF8}"/>
                </a:ext>
              </a:extLst>
            </p:cNvPr>
            <p:cNvSpPr/>
            <p:nvPr/>
          </p:nvSpPr>
          <p:spPr>
            <a:xfrm>
              <a:off x="2630424" y="6210300"/>
              <a:ext cx="2368550" cy="340360"/>
            </a:xfrm>
            <a:custGeom>
              <a:avLst/>
              <a:gdLst/>
              <a:ahLst/>
              <a:cxnLst/>
              <a:rect l="l" t="t" r="r" b="b"/>
              <a:pathLst>
                <a:path w="2368550" h="340359">
                  <a:moveTo>
                    <a:pt x="2311908" y="339852"/>
                  </a:moveTo>
                  <a:lnTo>
                    <a:pt x="56387" y="339852"/>
                  </a:lnTo>
                  <a:lnTo>
                    <a:pt x="34718" y="335327"/>
                  </a:lnTo>
                  <a:lnTo>
                    <a:pt x="16763" y="323088"/>
                  </a:lnTo>
                  <a:lnTo>
                    <a:pt x="4524" y="305133"/>
                  </a:lnTo>
                  <a:lnTo>
                    <a:pt x="0" y="283463"/>
                  </a:lnTo>
                  <a:lnTo>
                    <a:pt x="0" y="56387"/>
                  </a:lnTo>
                  <a:lnTo>
                    <a:pt x="4524" y="34718"/>
                  </a:lnTo>
                  <a:lnTo>
                    <a:pt x="16763" y="16763"/>
                  </a:lnTo>
                  <a:lnTo>
                    <a:pt x="34718" y="4524"/>
                  </a:lnTo>
                  <a:lnTo>
                    <a:pt x="56387" y="0"/>
                  </a:lnTo>
                  <a:lnTo>
                    <a:pt x="2311908" y="0"/>
                  </a:lnTo>
                  <a:lnTo>
                    <a:pt x="2333577" y="4524"/>
                  </a:lnTo>
                  <a:lnTo>
                    <a:pt x="2351531" y="16763"/>
                  </a:lnTo>
                  <a:lnTo>
                    <a:pt x="2363771" y="34718"/>
                  </a:lnTo>
                  <a:lnTo>
                    <a:pt x="2368295" y="56387"/>
                  </a:lnTo>
                  <a:lnTo>
                    <a:pt x="2368295" y="283463"/>
                  </a:lnTo>
                  <a:lnTo>
                    <a:pt x="2363771" y="305133"/>
                  </a:lnTo>
                  <a:lnTo>
                    <a:pt x="2351531" y="323088"/>
                  </a:lnTo>
                  <a:lnTo>
                    <a:pt x="2333577" y="335327"/>
                  </a:lnTo>
                  <a:lnTo>
                    <a:pt x="2311908" y="33985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7">
              <a:extLst>
                <a:ext uri="{FF2B5EF4-FFF2-40B4-BE49-F238E27FC236}">
                  <a16:creationId xmlns:a16="http://schemas.microsoft.com/office/drawing/2014/main" id="{0D7EC0F3-F4F2-450D-9CBF-895FAA8EB32C}"/>
                </a:ext>
              </a:extLst>
            </p:cNvPr>
            <p:cNvSpPr/>
            <p:nvPr/>
          </p:nvSpPr>
          <p:spPr>
            <a:xfrm>
              <a:off x="2630424" y="6210300"/>
              <a:ext cx="2368550" cy="340360"/>
            </a:xfrm>
            <a:custGeom>
              <a:avLst/>
              <a:gdLst/>
              <a:ahLst/>
              <a:cxnLst/>
              <a:rect l="l" t="t" r="r" b="b"/>
              <a:pathLst>
                <a:path w="2368550" h="340359">
                  <a:moveTo>
                    <a:pt x="0" y="56387"/>
                  </a:moveTo>
                  <a:lnTo>
                    <a:pt x="4524" y="34718"/>
                  </a:lnTo>
                  <a:lnTo>
                    <a:pt x="16763" y="16763"/>
                  </a:lnTo>
                  <a:lnTo>
                    <a:pt x="34718" y="4524"/>
                  </a:lnTo>
                  <a:lnTo>
                    <a:pt x="56387" y="0"/>
                  </a:lnTo>
                  <a:lnTo>
                    <a:pt x="2311908" y="0"/>
                  </a:lnTo>
                  <a:lnTo>
                    <a:pt x="2333577" y="4524"/>
                  </a:lnTo>
                  <a:lnTo>
                    <a:pt x="2351531" y="16763"/>
                  </a:lnTo>
                  <a:lnTo>
                    <a:pt x="2363771" y="34718"/>
                  </a:lnTo>
                  <a:lnTo>
                    <a:pt x="2368295" y="56387"/>
                  </a:lnTo>
                  <a:lnTo>
                    <a:pt x="2368295" y="283463"/>
                  </a:lnTo>
                  <a:lnTo>
                    <a:pt x="2363771" y="305133"/>
                  </a:lnTo>
                  <a:lnTo>
                    <a:pt x="2351531" y="323088"/>
                  </a:lnTo>
                  <a:lnTo>
                    <a:pt x="2333577" y="335327"/>
                  </a:lnTo>
                  <a:lnTo>
                    <a:pt x="2311908" y="339852"/>
                  </a:lnTo>
                  <a:lnTo>
                    <a:pt x="56387" y="339852"/>
                  </a:lnTo>
                  <a:lnTo>
                    <a:pt x="34718" y="335327"/>
                  </a:lnTo>
                  <a:lnTo>
                    <a:pt x="16763" y="323088"/>
                  </a:lnTo>
                  <a:lnTo>
                    <a:pt x="4524" y="305133"/>
                  </a:lnTo>
                  <a:lnTo>
                    <a:pt x="0" y="283463"/>
                  </a:lnTo>
                  <a:lnTo>
                    <a:pt x="0" y="56387"/>
                  </a:lnTo>
                  <a:close/>
                </a:path>
              </a:pathLst>
            </a:custGeom>
            <a:ln w="1066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8">
            <a:extLst>
              <a:ext uri="{FF2B5EF4-FFF2-40B4-BE49-F238E27FC236}">
                <a16:creationId xmlns:a16="http://schemas.microsoft.com/office/drawing/2014/main" id="{AD678828-A6B0-4181-9A48-825C80726ADC}"/>
              </a:ext>
            </a:extLst>
          </p:cNvPr>
          <p:cNvSpPr txBox="1"/>
          <p:nvPr/>
        </p:nvSpPr>
        <p:spPr>
          <a:xfrm>
            <a:off x="3847297" y="5673386"/>
            <a:ext cx="2338070" cy="232756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690245">
              <a:lnSpc>
                <a:spcPct val="100000"/>
              </a:lnSpc>
              <a:spcBef>
                <a:spcPts val="135"/>
              </a:spcBef>
            </a:pPr>
            <a:r>
              <a:rPr sz="1400" spc="60" dirty="0">
                <a:latin typeface="Cambria"/>
                <a:cs typeface="Cambria"/>
              </a:rPr>
              <a:t>Terrain</a:t>
            </a:r>
            <a:r>
              <a:rPr sz="1400" spc="30" dirty="0">
                <a:latin typeface="Cambria"/>
                <a:cs typeface="Cambria"/>
              </a:rPr>
              <a:t> </a:t>
            </a:r>
            <a:r>
              <a:rPr sz="1400" spc="140" dirty="0">
                <a:latin typeface="Cambria"/>
                <a:cs typeface="Cambria"/>
              </a:rPr>
              <a:t>U9</a:t>
            </a:r>
            <a:endParaRPr sz="1400" dirty="0">
              <a:latin typeface="Cambria"/>
              <a:cs typeface="Cambria"/>
            </a:endParaRPr>
          </a:p>
        </p:txBody>
      </p:sp>
      <p:grpSp>
        <p:nvGrpSpPr>
          <p:cNvPr id="25" name="object 9">
            <a:extLst>
              <a:ext uri="{FF2B5EF4-FFF2-40B4-BE49-F238E27FC236}">
                <a16:creationId xmlns:a16="http://schemas.microsoft.com/office/drawing/2014/main" id="{63CADD9A-AED9-41CC-B20F-D082108EAA41}"/>
              </a:ext>
            </a:extLst>
          </p:cNvPr>
          <p:cNvGrpSpPr/>
          <p:nvPr/>
        </p:nvGrpSpPr>
        <p:grpSpPr>
          <a:xfrm>
            <a:off x="7116976" y="5624338"/>
            <a:ext cx="2379345" cy="351155"/>
            <a:chOff x="5913818" y="6201854"/>
            <a:chExt cx="2379345" cy="351155"/>
          </a:xfrm>
        </p:grpSpPr>
        <p:sp>
          <p:nvSpPr>
            <p:cNvPr id="26" name="object 10">
              <a:extLst>
                <a:ext uri="{FF2B5EF4-FFF2-40B4-BE49-F238E27FC236}">
                  <a16:creationId xmlns:a16="http://schemas.microsoft.com/office/drawing/2014/main" id="{797BFBBB-53AF-4CA3-9E6A-955909FD3241}"/>
                </a:ext>
              </a:extLst>
            </p:cNvPr>
            <p:cNvSpPr/>
            <p:nvPr/>
          </p:nvSpPr>
          <p:spPr>
            <a:xfrm>
              <a:off x="5919215" y="6207251"/>
              <a:ext cx="2368550" cy="340360"/>
            </a:xfrm>
            <a:custGeom>
              <a:avLst/>
              <a:gdLst/>
              <a:ahLst/>
              <a:cxnLst/>
              <a:rect l="l" t="t" r="r" b="b"/>
              <a:pathLst>
                <a:path w="2368550" h="340359">
                  <a:moveTo>
                    <a:pt x="2311908" y="339852"/>
                  </a:moveTo>
                  <a:lnTo>
                    <a:pt x="56387" y="339852"/>
                  </a:lnTo>
                  <a:lnTo>
                    <a:pt x="34075" y="335327"/>
                  </a:lnTo>
                  <a:lnTo>
                    <a:pt x="16192" y="323088"/>
                  </a:lnTo>
                  <a:lnTo>
                    <a:pt x="4310" y="305133"/>
                  </a:lnTo>
                  <a:lnTo>
                    <a:pt x="0" y="283463"/>
                  </a:lnTo>
                  <a:lnTo>
                    <a:pt x="0" y="56387"/>
                  </a:lnTo>
                  <a:lnTo>
                    <a:pt x="4310" y="34718"/>
                  </a:lnTo>
                  <a:lnTo>
                    <a:pt x="16192" y="16763"/>
                  </a:lnTo>
                  <a:lnTo>
                    <a:pt x="34075" y="4524"/>
                  </a:lnTo>
                  <a:lnTo>
                    <a:pt x="56387" y="0"/>
                  </a:lnTo>
                  <a:lnTo>
                    <a:pt x="2311908" y="0"/>
                  </a:lnTo>
                  <a:lnTo>
                    <a:pt x="2333577" y="4524"/>
                  </a:lnTo>
                  <a:lnTo>
                    <a:pt x="2351531" y="16763"/>
                  </a:lnTo>
                  <a:lnTo>
                    <a:pt x="2363771" y="34718"/>
                  </a:lnTo>
                  <a:lnTo>
                    <a:pt x="2368295" y="56387"/>
                  </a:lnTo>
                  <a:lnTo>
                    <a:pt x="2368295" y="283463"/>
                  </a:lnTo>
                  <a:lnTo>
                    <a:pt x="2363771" y="305133"/>
                  </a:lnTo>
                  <a:lnTo>
                    <a:pt x="2351531" y="323088"/>
                  </a:lnTo>
                  <a:lnTo>
                    <a:pt x="2333577" y="335327"/>
                  </a:lnTo>
                  <a:lnTo>
                    <a:pt x="2311908" y="33985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11">
              <a:extLst>
                <a:ext uri="{FF2B5EF4-FFF2-40B4-BE49-F238E27FC236}">
                  <a16:creationId xmlns:a16="http://schemas.microsoft.com/office/drawing/2014/main" id="{D8AF94BF-41D3-4E5A-A5E1-5964F062A994}"/>
                </a:ext>
              </a:extLst>
            </p:cNvPr>
            <p:cNvSpPr/>
            <p:nvPr/>
          </p:nvSpPr>
          <p:spPr>
            <a:xfrm>
              <a:off x="5919215" y="6207251"/>
              <a:ext cx="2368550" cy="340360"/>
            </a:xfrm>
            <a:custGeom>
              <a:avLst/>
              <a:gdLst/>
              <a:ahLst/>
              <a:cxnLst/>
              <a:rect l="l" t="t" r="r" b="b"/>
              <a:pathLst>
                <a:path w="2368550" h="340359">
                  <a:moveTo>
                    <a:pt x="0" y="56387"/>
                  </a:moveTo>
                  <a:lnTo>
                    <a:pt x="4310" y="34718"/>
                  </a:lnTo>
                  <a:lnTo>
                    <a:pt x="16192" y="16763"/>
                  </a:lnTo>
                  <a:lnTo>
                    <a:pt x="34075" y="4524"/>
                  </a:lnTo>
                  <a:lnTo>
                    <a:pt x="56387" y="0"/>
                  </a:lnTo>
                  <a:lnTo>
                    <a:pt x="2311908" y="0"/>
                  </a:lnTo>
                  <a:lnTo>
                    <a:pt x="2333577" y="4524"/>
                  </a:lnTo>
                  <a:lnTo>
                    <a:pt x="2351531" y="16763"/>
                  </a:lnTo>
                  <a:lnTo>
                    <a:pt x="2363771" y="34718"/>
                  </a:lnTo>
                  <a:lnTo>
                    <a:pt x="2368295" y="56387"/>
                  </a:lnTo>
                  <a:lnTo>
                    <a:pt x="2368295" y="283463"/>
                  </a:lnTo>
                  <a:lnTo>
                    <a:pt x="2363771" y="305133"/>
                  </a:lnTo>
                  <a:lnTo>
                    <a:pt x="2351531" y="323088"/>
                  </a:lnTo>
                  <a:lnTo>
                    <a:pt x="2333577" y="335327"/>
                  </a:lnTo>
                  <a:lnTo>
                    <a:pt x="2311908" y="339852"/>
                  </a:lnTo>
                  <a:lnTo>
                    <a:pt x="56387" y="339852"/>
                  </a:lnTo>
                  <a:lnTo>
                    <a:pt x="34075" y="335327"/>
                  </a:lnTo>
                  <a:lnTo>
                    <a:pt x="16192" y="323088"/>
                  </a:lnTo>
                  <a:lnTo>
                    <a:pt x="4310" y="305133"/>
                  </a:lnTo>
                  <a:lnTo>
                    <a:pt x="0" y="283463"/>
                  </a:lnTo>
                  <a:lnTo>
                    <a:pt x="0" y="56387"/>
                  </a:lnTo>
                  <a:close/>
                </a:path>
              </a:pathLst>
            </a:custGeom>
            <a:ln w="1066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12">
            <a:extLst>
              <a:ext uri="{FF2B5EF4-FFF2-40B4-BE49-F238E27FC236}">
                <a16:creationId xmlns:a16="http://schemas.microsoft.com/office/drawing/2014/main" id="{BFD5169C-7010-47F3-B709-44D7D8BB8125}"/>
              </a:ext>
            </a:extLst>
          </p:cNvPr>
          <p:cNvSpPr txBox="1"/>
          <p:nvPr/>
        </p:nvSpPr>
        <p:spPr>
          <a:xfrm>
            <a:off x="7838139" y="5670388"/>
            <a:ext cx="937894" cy="232756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400" dirty="0">
                <a:latin typeface="Cambria"/>
                <a:cs typeface="Cambria"/>
              </a:rPr>
              <a:t>T</a:t>
            </a:r>
            <a:r>
              <a:rPr sz="1400" spc="35" dirty="0">
                <a:latin typeface="Cambria"/>
                <a:cs typeface="Cambria"/>
              </a:rPr>
              <a:t>e</a:t>
            </a:r>
            <a:r>
              <a:rPr sz="1400" spc="50" dirty="0">
                <a:latin typeface="Cambria"/>
                <a:cs typeface="Cambria"/>
              </a:rPr>
              <a:t>r</a:t>
            </a:r>
            <a:r>
              <a:rPr sz="1400" spc="65" dirty="0">
                <a:latin typeface="Cambria"/>
                <a:cs typeface="Cambria"/>
              </a:rPr>
              <a:t>r</a:t>
            </a:r>
            <a:r>
              <a:rPr sz="1400" spc="105" dirty="0">
                <a:latin typeface="Cambria"/>
                <a:cs typeface="Cambria"/>
              </a:rPr>
              <a:t>a</a:t>
            </a:r>
            <a:r>
              <a:rPr sz="1400" spc="70" dirty="0">
                <a:latin typeface="Cambria"/>
                <a:cs typeface="Cambria"/>
              </a:rPr>
              <a:t>i</a:t>
            </a:r>
            <a:r>
              <a:rPr sz="1400" spc="90" dirty="0">
                <a:latin typeface="Cambria"/>
                <a:cs typeface="Cambria"/>
              </a:rPr>
              <a:t>n</a:t>
            </a:r>
            <a:r>
              <a:rPr sz="1400" spc="275" dirty="0">
                <a:latin typeface="Cambria"/>
                <a:cs typeface="Cambria"/>
              </a:rPr>
              <a:t>U</a:t>
            </a:r>
            <a:r>
              <a:rPr sz="1400" spc="20" dirty="0">
                <a:latin typeface="Cambria"/>
                <a:cs typeface="Cambria"/>
              </a:rPr>
              <a:t>7</a:t>
            </a:r>
            <a:endParaRPr sz="1400">
              <a:latin typeface="Cambria"/>
              <a:cs typeface="Cambria"/>
            </a:endParaRPr>
          </a:p>
        </p:txBody>
      </p:sp>
      <p:grpSp>
        <p:nvGrpSpPr>
          <p:cNvPr id="29" name="object 13">
            <a:extLst>
              <a:ext uri="{FF2B5EF4-FFF2-40B4-BE49-F238E27FC236}">
                <a16:creationId xmlns:a16="http://schemas.microsoft.com/office/drawing/2014/main" id="{4B91C680-799F-420E-940C-F606A7D80ACB}"/>
              </a:ext>
            </a:extLst>
          </p:cNvPr>
          <p:cNvGrpSpPr/>
          <p:nvPr/>
        </p:nvGrpSpPr>
        <p:grpSpPr>
          <a:xfrm>
            <a:off x="3342091" y="1185751"/>
            <a:ext cx="3147060" cy="4219575"/>
            <a:chOff x="2138933" y="1763267"/>
            <a:chExt cx="3147060" cy="4219575"/>
          </a:xfrm>
        </p:grpSpPr>
        <p:sp>
          <p:nvSpPr>
            <p:cNvPr id="30" name="object 14">
              <a:extLst>
                <a:ext uri="{FF2B5EF4-FFF2-40B4-BE49-F238E27FC236}">
                  <a16:creationId xmlns:a16="http://schemas.microsoft.com/office/drawing/2014/main" id="{ACDF3634-EF9B-4F50-8F4F-981DF77C7BAE}"/>
                </a:ext>
              </a:extLst>
            </p:cNvPr>
            <p:cNvSpPr/>
            <p:nvPr/>
          </p:nvSpPr>
          <p:spPr>
            <a:xfrm>
              <a:off x="2154935" y="2007107"/>
              <a:ext cx="3115310" cy="3959860"/>
            </a:xfrm>
            <a:custGeom>
              <a:avLst/>
              <a:gdLst/>
              <a:ahLst/>
              <a:cxnLst/>
              <a:rect l="l" t="t" r="r" b="b"/>
              <a:pathLst>
                <a:path w="3115310" h="3959860">
                  <a:moveTo>
                    <a:pt x="62483" y="18287"/>
                  </a:moveTo>
                  <a:lnTo>
                    <a:pt x="3093719" y="0"/>
                  </a:lnTo>
                </a:path>
                <a:path w="3115310" h="3959860">
                  <a:moveTo>
                    <a:pt x="0" y="3942588"/>
                  </a:moveTo>
                  <a:lnTo>
                    <a:pt x="3093719" y="3934968"/>
                  </a:lnTo>
                </a:path>
                <a:path w="3115310" h="3959860">
                  <a:moveTo>
                    <a:pt x="3110483" y="7620"/>
                  </a:moveTo>
                  <a:lnTo>
                    <a:pt x="3115056" y="3959352"/>
                  </a:lnTo>
                </a:path>
                <a:path w="3115310" h="3959860">
                  <a:moveTo>
                    <a:pt x="36575" y="1975103"/>
                  </a:moveTo>
                  <a:lnTo>
                    <a:pt x="3093719" y="1972056"/>
                  </a:lnTo>
                </a:path>
              </a:pathLst>
            </a:custGeom>
            <a:ln w="32004">
              <a:solidFill>
                <a:srgbClr val="4472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15">
              <a:extLst>
                <a:ext uri="{FF2B5EF4-FFF2-40B4-BE49-F238E27FC236}">
                  <a16:creationId xmlns:a16="http://schemas.microsoft.com/office/drawing/2014/main" id="{557EFD0D-3DDA-4FE2-9B7B-EF33DFB16D4B}"/>
                </a:ext>
              </a:extLst>
            </p:cNvPr>
            <p:cNvSpPr/>
            <p:nvPr/>
          </p:nvSpPr>
          <p:spPr>
            <a:xfrm>
              <a:off x="2724911" y="5670803"/>
              <a:ext cx="730250" cy="260985"/>
            </a:xfrm>
            <a:custGeom>
              <a:avLst/>
              <a:gdLst/>
              <a:ahLst/>
              <a:cxnLst/>
              <a:rect l="l" t="t" r="r" b="b"/>
              <a:pathLst>
                <a:path w="730250" h="260985">
                  <a:moveTo>
                    <a:pt x="729996" y="240792"/>
                  </a:moveTo>
                  <a:lnTo>
                    <a:pt x="608076" y="0"/>
                  </a:lnTo>
                </a:path>
                <a:path w="730250" h="260985">
                  <a:moveTo>
                    <a:pt x="121920" y="260603"/>
                  </a:moveTo>
                  <a:lnTo>
                    <a:pt x="0" y="19812"/>
                  </a:lnTo>
                </a:path>
              </a:pathLst>
            </a:custGeom>
            <a:ln w="21336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16">
              <a:extLst>
                <a:ext uri="{FF2B5EF4-FFF2-40B4-BE49-F238E27FC236}">
                  <a16:creationId xmlns:a16="http://schemas.microsoft.com/office/drawing/2014/main" id="{1ADAEAD1-89EA-4C84-B428-CE175F18C098}"/>
                </a:ext>
              </a:extLst>
            </p:cNvPr>
            <p:cNvSpPr/>
            <p:nvPr/>
          </p:nvSpPr>
          <p:spPr>
            <a:xfrm>
              <a:off x="2197607" y="1993391"/>
              <a:ext cx="1617345" cy="3926204"/>
            </a:xfrm>
            <a:custGeom>
              <a:avLst/>
              <a:gdLst/>
              <a:ahLst/>
              <a:cxnLst/>
              <a:rect l="l" t="t" r="r" b="b"/>
              <a:pathLst>
                <a:path w="1617345" h="3926204">
                  <a:moveTo>
                    <a:pt x="19812" y="0"/>
                  </a:moveTo>
                  <a:lnTo>
                    <a:pt x="0" y="3918204"/>
                  </a:lnTo>
                </a:path>
                <a:path w="1617345" h="3926204">
                  <a:moveTo>
                    <a:pt x="1562100" y="47244"/>
                  </a:moveTo>
                  <a:lnTo>
                    <a:pt x="1616964" y="3925824"/>
                  </a:lnTo>
                </a:path>
              </a:pathLst>
            </a:custGeom>
            <a:ln w="32004">
              <a:solidFill>
                <a:srgbClr val="4472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17">
              <a:extLst>
                <a:ext uri="{FF2B5EF4-FFF2-40B4-BE49-F238E27FC236}">
                  <a16:creationId xmlns:a16="http://schemas.microsoft.com/office/drawing/2014/main" id="{E952F916-CC00-4B5B-AE7C-0AD97FE1E044}"/>
                </a:ext>
              </a:extLst>
            </p:cNvPr>
            <p:cNvSpPr/>
            <p:nvPr/>
          </p:nvSpPr>
          <p:spPr>
            <a:xfrm>
              <a:off x="2630423" y="1773935"/>
              <a:ext cx="2123440" cy="4174490"/>
            </a:xfrm>
            <a:custGeom>
              <a:avLst/>
              <a:gdLst/>
              <a:ahLst/>
              <a:cxnLst/>
              <a:rect l="l" t="t" r="r" b="b"/>
              <a:pathLst>
                <a:path w="2123440" h="4174490">
                  <a:moveTo>
                    <a:pt x="731519" y="2200655"/>
                  </a:moveTo>
                  <a:lnTo>
                    <a:pt x="608075" y="1959863"/>
                  </a:lnTo>
                </a:path>
                <a:path w="2123440" h="4174490">
                  <a:moveTo>
                    <a:pt x="123443" y="2220467"/>
                  </a:moveTo>
                  <a:lnTo>
                    <a:pt x="0" y="1979675"/>
                  </a:lnTo>
                </a:path>
                <a:path w="2123440" h="4174490">
                  <a:moveTo>
                    <a:pt x="2071116" y="252983"/>
                  </a:moveTo>
                  <a:lnTo>
                    <a:pt x="1949195" y="12191"/>
                  </a:lnTo>
                </a:path>
                <a:path w="2123440" h="4174490">
                  <a:moveTo>
                    <a:pt x="1463040" y="271271"/>
                  </a:moveTo>
                  <a:lnTo>
                    <a:pt x="1341119" y="30479"/>
                  </a:lnTo>
                </a:path>
                <a:path w="2123440" h="4174490">
                  <a:moveTo>
                    <a:pt x="2122932" y="4154424"/>
                  </a:moveTo>
                  <a:lnTo>
                    <a:pt x="1999487" y="3913631"/>
                  </a:lnTo>
                </a:path>
                <a:path w="2123440" h="4174490">
                  <a:moveTo>
                    <a:pt x="1514856" y="4174235"/>
                  </a:moveTo>
                  <a:lnTo>
                    <a:pt x="1391411" y="3933444"/>
                  </a:lnTo>
                </a:path>
                <a:path w="2123440" h="4174490">
                  <a:moveTo>
                    <a:pt x="2051303" y="2194560"/>
                  </a:moveTo>
                  <a:lnTo>
                    <a:pt x="1927859" y="1953767"/>
                  </a:lnTo>
                </a:path>
                <a:path w="2123440" h="4174490">
                  <a:moveTo>
                    <a:pt x="1443227" y="2214371"/>
                  </a:moveTo>
                  <a:lnTo>
                    <a:pt x="1319783" y="1973579"/>
                  </a:lnTo>
                </a:path>
                <a:path w="2123440" h="4174490">
                  <a:moveTo>
                    <a:pt x="769619" y="240791"/>
                  </a:moveTo>
                  <a:lnTo>
                    <a:pt x="646175" y="0"/>
                  </a:lnTo>
                </a:path>
                <a:path w="2123440" h="4174490">
                  <a:moveTo>
                    <a:pt x="175259" y="266700"/>
                  </a:moveTo>
                  <a:lnTo>
                    <a:pt x="38100" y="18287"/>
                  </a:lnTo>
                </a:path>
              </a:pathLst>
            </a:custGeom>
            <a:ln w="21336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4" name="object 18">
            <a:extLst>
              <a:ext uri="{FF2B5EF4-FFF2-40B4-BE49-F238E27FC236}">
                <a16:creationId xmlns:a16="http://schemas.microsoft.com/office/drawing/2014/main" id="{433A0A80-AC3A-40F4-8167-E19C88DB6928}"/>
              </a:ext>
            </a:extLst>
          </p:cNvPr>
          <p:cNvSpPr txBox="1"/>
          <p:nvPr/>
        </p:nvSpPr>
        <p:spPr>
          <a:xfrm>
            <a:off x="3665941" y="2121487"/>
            <a:ext cx="951230" cy="474232"/>
          </a:xfrm>
          <a:prstGeom prst="rect">
            <a:avLst/>
          </a:prstGeom>
          <a:solidFill>
            <a:srgbClr val="91CF50"/>
          </a:solidFill>
          <a:ln w="10668">
            <a:solidFill>
              <a:srgbClr val="41709C"/>
            </a:solidFill>
          </a:ln>
        </p:spPr>
        <p:txBody>
          <a:bodyPr vert="horz" wrap="square" lIns="0" tIns="38100" rIns="0" bIns="0" rtlCol="0">
            <a:spAutoFit/>
          </a:bodyPr>
          <a:lstStyle/>
          <a:p>
            <a:pPr marL="104775" marR="93345" indent="14604">
              <a:lnSpc>
                <a:spcPct val="102800"/>
              </a:lnSpc>
              <a:spcBef>
                <a:spcPts val="300"/>
              </a:spcBef>
            </a:pPr>
            <a:r>
              <a:rPr sz="1400" spc="5" dirty="0">
                <a:solidFill>
                  <a:srgbClr val="FFFFFF"/>
                </a:solidFill>
                <a:latin typeface="Calibri"/>
                <a:cs typeface="Calibri"/>
              </a:rPr>
              <a:t>Foot </a:t>
            </a:r>
            <a:r>
              <a:rPr sz="1400" spc="15" dirty="0">
                <a:solidFill>
                  <a:srgbClr val="FFFFFF"/>
                </a:solidFill>
                <a:latin typeface="Calibri"/>
                <a:cs typeface="Calibri"/>
              </a:rPr>
              <a:t>à 5 </a:t>
            </a:r>
            <a:r>
              <a:rPr sz="1400" spc="10" dirty="0">
                <a:solidFill>
                  <a:srgbClr val="FFFFFF"/>
                </a:solidFill>
                <a:latin typeface="Calibri"/>
                <a:cs typeface="Calibri"/>
              </a:rPr>
              <a:t>: </a:t>
            </a:r>
            <a:r>
              <a:rPr sz="1400" spc="-3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15" dirty="0">
                <a:solidFill>
                  <a:srgbClr val="FFFFFF"/>
                </a:solidFill>
                <a:latin typeface="Calibri"/>
                <a:cs typeface="Calibri"/>
              </a:rPr>
              <a:t>35</a:t>
            </a:r>
            <a:r>
              <a:rPr sz="14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15" dirty="0">
                <a:solidFill>
                  <a:srgbClr val="FFFFFF"/>
                </a:solidFill>
                <a:latin typeface="Calibri"/>
                <a:cs typeface="Calibri"/>
              </a:rPr>
              <a:t>x</a:t>
            </a:r>
            <a:r>
              <a:rPr sz="14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10" dirty="0">
                <a:solidFill>
                  <a:srgbClr val="FFFFFF"/>
                </a:solidFill>
                <a:latin typeface="Calibri"/>
                <a:cs typeface="Calibri"/>
              </a:rPr>
              <a:t>25</a:t>
            </a:r>
            <a:r>
              <a:rPr sz="14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30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endParaRPr sz="1400" dirty="0">
              <a:latin typeface="Calibri"/>
              <a:cs typeface="Calibri"/>
            </a:endParaRPr>
          </a:p>
        </p:txBody>
      </p:sp>
      <p:grpSp>
        <p:nvGrpSpPr>
          <p:cNvPr id="35" name="object 26">
            <a:extLst>
              <a:ext uri="{FF2B5EF4-FFF2-40B4-BE49-F238E27FC236}">
                <a16:creationId xmlns:a16="http://schemas.microsoft.com/office/drawing/2014/main" id="{E5FCEE46-E443-4982-BB85-BE89D5E398CC}"/>
              </a:ext>
            </a:extLst>
          </p:cNvPr>
          <p:cNvGrpSpPr/>
          <p:nvPr/>
        </p:nvGrpSpPr>
        <p:grpSpPr>
          <a:xfrm>
            <a:off x="6561541" y="1833249"/>
            <a:ext cx="1339373" cy="504825"/>
            <a:chOff x="5358383" y="2409444"/>
            <a:chExt cx="1339373" cy="506726"/>
          </a:xfrm>
        </p:grpSpPr>
        <p:sp>
          <p:nvSpPr>
            <p:cNvPr id="36" name="object 27">
              <a:extLst>
                <a:ext uri="{FF2B5EF4-FFF2-40B4-BE49-F238E27FC236}">
                  <a16:creationId xmlns:a16="http://schemas.microsoft.com/office/drawing/2014/main" id="{74D690D3-F1B0-43D8-885B-4C8276B13E05}"/>
                </a:ext>
              </a:extLst>
            </p:cNvPr>
            <p:cNvSpPr/>
            <p:nvPr/>
          </p:nvSpPr>
          <p:spPr>
            <a:xfrm>
              <a:off x="5364256" y="2411344"/>
              <a:ext cx="1333500" cy="504826"/>
            </a:xfrm>
            <a:custGeom>
              <a:avLst/>
              <a:gdLst/>
              <a:ahLst/>
              <a:cxnLst/>
              <a:rect l="l" t="t" r="r" b="b"/>
              <a:pathLst>
                <a:path w="1333500" h="504825">
                  <a:moveTo>
                    <a:pt x="1333500" y="504444"/>
                  </a:moveTo>
                  <a:lnTo>
                    <a:pt x="0" y="504444"/>
                  </a:lnTo>
                  <a:lnTo>
                    <a:pt x="0" y="0"/>
                  </a:lnTo>
                  <a:lnTo>
                    <a:pt x="1333500" y="0"/>
                  </a:lnTo>
                  <a:lnTo>
                    <a:pt x="1333500" y="504444"/>
                  </a:lnTo>
                  <a:close/>
                </a:path>
              </a:pathLst>
            </a:custGeom>
            <a:solidFill>
              <a:srgbClr val="91CF50"/>
            </a:solidFill>
          </p:spPr>
          <p:txBody>
            <a:bodyPr wrap="square" lIns="0" tIns="0" rIns="0" bIns="0" rtlCol="0"/>
            <a:lstStyle/>
            <a:p>
              <a:pPr algn="ctr"/>
              <a:endParaRPr lang="fr-FR" dirty="0">
                <a:solidFill>
                  <a:schemeClr val="bg1"/>
                </a:solidFill>
              </a:endParaRPr>
            </a:p>
          </p:txBody>
        </p:sp>
        <p:sp>
          <p:nvSpPr>
            <p:cNvPr id="37" name="object 28">
              <a:extLst>
                <a:ext uri="{FF2B5EF4-FFF2-40B4-BE49-F238E27FC236}">
                  <a16:creationId xmlns:a16="http://schemas.microsoft.com/office/drawing/2014/main" id="{EEAB0072-84ED-4566-AF41-471E07795BA9}"/>
                </a:ext>
              </a:extLst>
            </p:cNvPr>
            <p:cNvSpPr/>
            <p:nvPr/>
          </p:nvSpPr>
          <p:spPr>
            <a:xfrm>
              <a:off x="5358383" y="2409444"/>
              <a:ext cx="1333500" cy="504825"/>
            </a:xfrm>
            <a:custGeom>
              <a:avLst/>
              <a:gdLst/>
              <a:ahLst/>
              <a:cxnLst/>
              <a:rect l="l" t="t" r="r" b="b"/>
              <a:pathLst>
                <a:path w="1333500" h="504825">
                  <a:moveTo>
                    <a:pt x="0" y="0"/>
                  </a:moveTo>
                  <a:lnTo>
                    <a:pt x="1333500" y="0"/>
                  </a:lnTo>
                  <a:lnTo>
                    <a:pt x="1333500" y="504444"/>
                  </a:lnTo>
                  <a:lnTo>
                    <a:pt x="0" y="504444"/>
                  </a:lnTo>
                  <a:lnTo>
                    <a:pt x="0" y="0"/>
                  </a:lnTo>
                  <a:close/>
                </a:path>
              </a:pathLst>
            </a:custGeom>
            <a:ln w="10668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8" name="object 20">
            <a:extLst>
              <a:ext uri="{FF2B5EF4-FFF2-40B4-BE49-F238E27FC236}">
                <a16:creationId xmlns:a16="http://schemas.microsoft.com/office/drawing/2014/main" id="{2627629A-EC54-48F1-9261-31DEDBF9B9DC}"/>
              </a:ext>
            </a:extLst>
          </p:cNvPr>
          <p:cNvGrpSpPr/>
          <p:nvPr/>
        </p:nvGrpSpPr>
        <p:grpSpPr>
          <a:xfrm>
            <a:off x="8087827" y="1829641"/>
            <a:ext cx="1344295" cy="515620"/>
            <a:chOff x="6884669" y="2407157"/>
            <a:chExt cx="1344295" cy="515620"/>
          </a:xfrm>
        </p:grpSpPr>
        <p:sp>
          <p:nvSpPr>
            <p:cNvPr id="39" name="object 21">
              <a:extLst>
                <a:ext uri="{FF2B5EF4-FFF2-40B4-BE49-F238E27FC236}">
                  <a16:creationId xmlns:a16="http://schemas.microsoft.com/office/drawing/2014/main" id="{5B940EA8-3AB5-4B01-BE8A-7EAAE2EDE8AB}"/>
                </a:ext>
              </a:extLst>
            </p:cNvPr>
            <p:cNvSpPr/>
            <p:nvPr/>
          </p:nvSpPr>
          <p:spPr>
            <a:xfrm>
              <a:off x="6890003" y="2412491"/>
              <a:ext cx="1333500" cy="504825"/>
            </a:xfrm>
            <a:custGeom>
              <a:avLst/>
              <a:gdLst/>
              <a:ahLst/>
              <a:cxnLst/>
              <a:rect l="l" t="t" r="r" b="b"/>
              <a:pathLst>
                <a:path w="1333500" h="504825">
                  <a:moveTo>
                    <a:pt x="1333500" y="504443"/>
                  </a:moveTo>
                  <a:lnTo>
                    <a:pt x="0" y="504443"/>
                  </a:lnTo>
                  <a:lnTo>
                    <a:pt x="0" y="0"/>
                  </a:lnTo>
                  <a:lnTo>
                    <a:pt x="1333500" y="0"/>
                  </a:lnTo>
                  <a:lnTo>
                    <a:pt x="1333500" y="504443"/>
                  </a:lnTo>
                  <a:close/>
                </a:path>
              </a:pathLst>
            </a:custGeom>
            <a:solidFill>
              <a:srgbClr val="91CF5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0" name="object 22">
              <a:extLst>
                <a:ext uri="{FF2B5EF4-FFF2-40B4-BE49-F238E27FC236}">
                  <a16:creationId xmlns:a16="http://schemas.microsoft.com/office/drawing/2014/main" id="{7E480034-2398-4B7C-BD8C-2D9F43A7D121}"/>
                </a:ext>
              </a:extLst>
            </p:cNvPr>
            <p:cNvSpPr/>
            <p:nvPr/>
          </p:nvSpPr>
          <p:spPr>
            <a:xfrm>
              <a:off x="6890003" y="2412491"/>
              <a:ext cx="1333500" cy="504825"/>
            </a:xfrm>
            <a:custGeom>
              <a:avLst/>
              <a:gdLst/>
              <a:ahLst/>
              <a:cxnLst/>
              <a:rect l="l" t="t" r="r" b="b"/>
              <a:pathLst>
                <a:path w="1333500" h="504825">
                  <a:moveTo>
                    <a:pt x="0" y="0"/>
                  </a:moveTo>
                  <a:lnTo>
                    <a:pt x="1333500" y="0"/>
                  </a:lnTo>
                  <a:lnTo>
                    <a:pt x="1333500" y="504443"/>
                  </a:lnTo>
                  <a:lnTo>
                    <a:pt x="0" y="504443"/>
                  </a:lnTo>
                  <a:lnTo>
                    <a:pt x="0" y="0"/>
                  </a:lnTo>
                  <a:close/>
                </a:path>
              </a:pathLst>
            </a:custGeom>
            <a:ln w="10668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1" name="object 35">
            <a:extLst>
              <a:ext uri="{FF2B5EF4-FFF2-40B4-BE49-F238E27FC236}">
                <a16:creationId xmlns:a16="http://schemas.microsoft.com/office/drawing/2014/main" id="{2D5A93AD-C5ED-48E1-952F-4BE216642BF8}"/>
              </a:ext>
            </a:extLst>
          </p:cNvPr>
          <p:cNvGrpSpPr/>
          <p:nvPr/>
        </p:nvGrpSpPr>
        <p:grpSpPr>
          <a:xfrm>
            <a:off x="8116784" y="3093038"/>
            <a:ext cx="1344295" cy="515620"/>
            <a:chOff x="6913626" y="3670554"/>
            <a:chExt cx="1344295" cy="515620"/>
          </a:xfrm>
        </p:grpSpPr>
        <p:sp>
          <p:nvSpPr>
            <p:cNvPr id="42" name="object 36">
              <a:extLst>
                <a:ext uri="{FF2B5EF4-FFF2-40B4-BE49-F238E27FC236}">
                  <a16:creationId xmlns:a16="http://schemas.microsoft.com/office/drawing/2014/main" id="{A15CA860-A17C-4CF5-B77E-EB42792A16C2}"/>
                </a:ext>
              </a:extLst>
            </p:cNvPr>
            <p:cNvSpPr/>
            <p:nvPr/>
          </p:nvSpPr>
          <p:spPr>
            <a:xfrm>
              <a:off x="6918960" y="3675888"/>
              <a:ext cx="1333500" cy="504825"/>
            </a:xfrm>
            <a:custGeom>
              <a:avLst/>
              <a:gdLst/>
              <a:ahLst/>
              <a:cxnLst/>
              <a:rect l="l" t="t" r="r" b="b"/>
              <a:pathLst>
                <a:path w="1333500" h="504825">
                  <a:moveTo>
                    <a:pt x="1333500" y="504443"/>
                  </a:moveTo>
                  <a:lnTo>
                    <a:pt x="0" y="504443"/>
                  </a:lnTo>
                  <a:lnTo>
                    <a:pt x="0" y="0"/>
                  </a:lnTo>
                  <a:lnTo>
                    <a:pt x="1333500" y="0"/>
                  </a:lnTo>
                  <a:lnTo>
                    <a:pt x="1333500" y="504443"/>
                  </a:lnTo>
                  <a:close/>
                </a:path>
              </a:pathLst>
            </a:custGeom>
            <a:solidFill>
              <a:srgbClr val="91CF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37">
              <a:extLst>
                <a:ext uri="{FF2B5EF4-FFF2-40B4-BE49-F238E27FC236}">
                  <a16:creationId xmlns:a16="http://schemas.microsoft.com/office/drawing/2014/main" id="{65DF86C3-0B78-4FAE-9E84-7C594AA5F696}"/>
                </a:ext>
              </a:extLst>
            </p:cNvPr>
            <p:cNvSpPr/>
            <p:nvPr/>
          </p:nvSpPr>
          <p:spPr>
            <a:xfrm>
              <a:off x="6918960" y="3675888"/>
              <a:ext cx="1333500" cy="504825"/>
            </a:xfrm>
            <a:custGeom>
              <a:avLst/>
              <a:gdLst/>
              <a:ahLst/>
              <a:cxnLst/>
              <a:rect l="l" t="t" r="r" b="b"/>
              <a:pathLst>
                <a:path w="1333500" h="504825">
                  <a:moveTo>
                    <a:pt x="0" y="0"/>
                  </a:moveTo>
                  <a:lnTo>
                    <a:pt x="1333500" y="0"/>
                  </a:lnTo>
                  <a:lnTo>
                    <a:pt x="1333500" y="504443"/>
                  </a:lnTo>
                  <a:lnTo>
                    <a:pt x="0" y="504443"/>
                  </a:lnTo>
                  <a:lnTo>
                    <a:pt x="0" y="0"/>
                  </a:lnTo>
                  <a:close/>
                </a:path>
              </a:pathLst>
            </a:custGeom>
            <a:ln w="10668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4" name="object 23">
            <a:extLst>
              <a:ext uri="{FF2B5EF4-FFF2-40B4-BE49-F238E27FC236}">
                <a16:creationId xmlns:a16="http://schemas.microsoft.com/office/drawing/2014/main" id="{0B9502BE-1AFA-4731-B656-5C71C077E734}"/>
              </a:ext>
            </a:extLst>
          </p:cNvPr>
          <p:cNvGrpSpPr/>
          <p:nvPr/>
        </p:nvGrpSpPr>
        <p:grpSpPr>
          <a:xfrm>
            <a:off x="6550111" y="3097610"/>
            <a:ext cx="1344295" cy="515620"/>
            <a:chOff x="5346953" y="3675126"/>
            <a:chExt cx="1344295" cy="515620"/>
          </a:xfrm>
        </p:grpSpPr>
        <p:sp>
          <p:nvSpPr>
            <p:cNvPr id="45" name="object 24">
              <a:extLst>
                <a:ext uri="{FF2B5EF4-FFF2-40B4-BE49-F238E27FC236}">
                  <a16:creationId xmlns:a16="http://schemas.microsoft.com/office/drawing/2014/main" id="{293550A5-7367-4DAD-AF09-24DAD5374619}"/>
                </a:ext>
              </a:extLst>
            </p:cNvPr>
            <p:cNvSpPr/>
            <p:nvPr/>
          </p:nvSpPr>
          <p:spPr>
            <a:xfrm>
              <a:off x="5352287" y="3680460"/>
              <a:ext cx="1333500" cy="504825"/>
            </a:xfrm>
            <a:custGeom>
              <a:avLst/>
              <a:gdLst/>
              <a:ahLst/>
              <a:cxnLst/>
              <a:rect l="l" t="t" r="r" b="b"/>
              <a:pathLst>
                <a:path w="1333500" h="504825">
                  <a:moveTo>
                    <a:pt x="1333500" y="504443"/>
                  </a:moveTo>
                  <a:lnTo>
                    <a:pt x="0" y="504443"/>
                  </a:lnTo>
                  <a:lnTo>
                    <a:pt x="0" y="0"/>
                  </a:lnTo>
                  <a:lnTo>
                    <a:pt x="1333500" y="0"/>
                  </a:lnTo>
                  <a:lnTo>
                    <a:pt x="1333500" y="504443"/>
                  </a:lnTo>
                  <a:close/>
                </a:path>
              </a:pathLst>
            </a:custGeom>
            <a:solidFill>
              <a:srgbClr val="91CF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25">
              <a:extLst>
                <a:ext uri="{FF2B5EF4-FFF2-40B4-BE49-F238E27FC236}">
                  <a16:creationId xmlns:a16="http://schemas.microsoft.com/office/drawing/2014/main" id="{670331BD-3F5B-4B1A-BAA1-9F2EE2A0E88E}"/>
                </a:ext>
              </a:extLst>
            </p:cNvPr>
            <p:cNvSpPr/>
            <p:nvPr/>
          </p:nvSpPr>
          <p:spPr>
            <a:xfrm>
              <a:off x="5352287" y="3680460"/>
              <a:ext cx="1333500" cy="504825"/>
            </a:xfrm>
            <a:custGeom>
              <a:avLst/>
              <a:gdLst/>
              <a:ahLst/>
              <a:cxnLst/>
              <a:rect l="l" t="t" r="r" b="b"/>
              <a:pathLst>
                <a:path w="1333500" h="504825">
                  <a:moveTo>
                    <a:pt x="0" y="0"/>
                  </a:moveTo>
                  <a:lnTo>
                    <a:pt x="1333500" y="0"/>
                  </a:lnTo>
                  <a:lnTo>
                    <a:pt x="1333500" y="504443"/>
                  </a:lnTo>
                  <a:lnTo>
                    <a:pt x="0" y="504443"/>
                  </a:lnTo>
                  <a:lnTo>
                    <a:pt x="0" y="0"/>
                  </a:lnTo>
                  <a:close/>
                </a:path>
              </a:pathLst>
            </a:custGeom>
            <a:ln w="10668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7" name="object 29">
            <a:extLst>
              <a:ext uri="{FF2B5EF4-FFF2-40B4-BE49-F238E27FC236}">
                <a16:creationId xmlns:a16="http://schemas.microsoft.com/office/drawing/2014/main" id="{A0A8C976-A738-4ED4-992F-D9485DBC07A6}"/>
              </a:ext>
            </a:extLst>
          </p:cNvPr>
          <p:cNvGrpSpPr/>
          <p:nvPr/>
        </p:nvGrpSpPr>
        <p:grpSpPr>
          <a:xfrm>
            <a:off x="6579068" y="4418917"/>
            <a:ext cx="1344295" cy="516890"/>
            <a:chOff x="5375910" y="4996433"/>
            <a:chExt cx="1344295" cy="516890"/>
          </a:xfrm>
        </p:grpSpPr>
        <p:sp>
          <p:nvSpPr>
            <p:cNvPr id="48" name="object 30">
              <a:extLst>
                <a:ext uri="{FF2B5EF4-FFF2-40B4-BE49-F238E27FC236}">
                  <a16:creationId xmlns:a16="http://schemas.microsoft.com/office/drawing/2014/main" id="{CBE8B83D-F407-4306-A10E-D3948E684D2A}"/>
                </a:ext>
              </a:extLst>
            </p:cNvPr>
            <p:cNvSpPr/>
            <p:nvPr/>
          </p:nvSpPr>
          <p:spPr>
            <a:xfrm>
              <a:off x="5381244" y="5001767"/>
              <a:ext cx="1333500" cy="506095"/>
            </a:xfrm>
            <a:custGeom>
              <a:avLst/>
              <a:gdLst/>
              <a:ahLst/>
              <a:cxnLst/>
              <a:rect l="l" t="t" r="r" b="b"/>
              <a:pathLst>
                <a:path w="1333500" h="506095">
                  <a:moveTo>
                    <a:pt x="1333499" y="505967"/>
                  </a:moveTo>
                  <a:lnTo>
                    <a:pt x="0" y="505967"/>
                  </a:lnTo>
                  <a:lnTo>
                    <a:pt x="0" y="0"/>
                  </a:lnTo>
                  <a:lnTo>
                    <a:pt x="1333499" y="0"/>
                  </a:lnTo>
                  <a:lnTo>
                    <a:pt x="1333499" y="505967"/>
                  </a:lnTo>
                  <a:close/>
                </a:path>
              </a:pathLst>
            </a:custGeom>
            <a:solidFill>
              <a:srgbClr val="91CF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31">
              <a:extLst>
                <a:ext uri="{FF2B5EF4-FFF2-40B4-BE49-F238E27FC236}">
                  <a16:creationId xmlns:a16="http://schemas.microsoft.com/office/drawing/2014/main" id="{61CA9827-9E95-4759-B77D-24661D377738}"/>
                </a:ext>
              </a:extLst>
            </p:cNvPr>
            <p:cNvSpPr/>
            <p:nvPr/>
          </p:nvSpPr>
          <p:spPr>
            <a:xfrm>
              <a:off x="5381244" y="5001767"/>
              <a:ext cx="1333500" cy="506095"/>
            </a:xfrm>
            <a:custGeom>
              <a:avLst/>
              <a:gdLst/>
              <a:ahLst/>
              <a:cxnLst/>
              <a:rect l="l" t="t" r="r" b="b"/>
              <a:pathLst>
                <a:path w="1333500" h="506095">
                  <a:moveTo>
                    <a:pt x="0" y="0"/>
                  </a:moveTo>
                  <a:lnTo>
                    <a:pt x="1333499" y="0"/>
                  </a:lnTo>
                  <a:lnTo>
                    <a:pt x="1333499" y="505967"/>
                  </a:lnTo>
                  <a:lnTo>
                    <a:pt x="0" y="505967"/>
                  </a:lnTo>
                  <a:lnTo>
                    <a:pt x="0" y="0"/>
                  </a:lnTo>
                  <a:close/>
                </a:path>
              </a:pathLst>
            </a:custGeom>
            <a:ln w="10668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0" name="object 32">
            <a:extLst>
              <a:ext uri="{FF2B5EF4-FFF2-40B4-BE49-F238E27FC236}">
                <a16:creationId xmlns:a16="http://schemas.microsoft.com/office/drawing/2014/main" id="{2000FACB-B415-4480-892E-7F6218D1FF35}"/>
              </a:ext>
            </a:extLst>
          </p:cNvPr>
          <p:cNvGrpSpPr/>
          <p:nvPr/>
        </p:nvGrpSpPr>
        <p:grpSpPr>
          <a:xfrm>
            <a:off x="8113736" y="4418917"/>
            <a:ext cx="1346200" cy="516890"/>
            <a:chOff x="6910578" y="4996433"/>
            <a:chExt cx="1346200" cy="516890"/>
          </a:xfrm>
        </p:grpSpPr>
        <p:sp>
          <p:nvSpPr>
            <p:cNvPr id="51" name="object 33">
              <a:extLst>
                <a:ext uri="{FF2B5EF4-FFF2-40B4-BE49-F238E27FC236}">
                  <a16:creationId xmlns:a16="http://schemas.microsoft.com/office/drawing/2014/main" id="{CB4FF76E-D230-4487-8EB5-0B582914CB36}"/>
                </a:ext>
              </a:extLst>
            </p:cNvPr>
            <p:cNvSpPr/>
            <p:nvPr/>
          </p:nvSpPr>
          <p:spPr>
            <a:xfrm>
              <a:off x="6915912" y="5001767"/>
              <a:ext cx="1335405" cy="506095"/>
            </a:xfrm>
            <a:custGeom>
              <a:avLst/>
              <a:gdLst/>
              <a:ahLst/>
              <a:cxnLst/>
              <a:rect l="l" t="t" r="r" b="b"/>
              <a:pathLst>
                <a:path w="1335404" h="506095">
                  <a:moveTo>
                    <a:pt x="1335023" y="505967"/>
                  </a:moveTo>
                  <a:lnTo>
                    <a:pt x="0" y="505967"/>
                  </a:lnTo>
                  <a:lnTo>
                    <a:pt x="0" y="0"/>
                  </a:lnTo>
                  <a:lnTo>
                    <a:pt x="1335023" y="0"/>
                  </a:lnTo>
                  <a:lnTo>
                    <a:pt x="1335023" y="505967"/>
                  </a:lnTo>
                  <a:close/>
                </a:path>
              </a:pathLst>
            </a:custGeom>
            <a:solidFill>
              <a:srgbClr val="91CF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34">
              <a:extLst>
                <a:ext uri="{FF2B5EF4-FFF2-40B4-BE49-F238E27FC236}">
                  <a16:creationId xmlns:a16="http://schemas.microsoft.com/office/drawing/2014/main" id="{538A4C6A-A07E-4B3F-A109-9D8365759552}"/>
                </a:ext>
              </a:extLst>
            </p:cNvPr>
            <p:cNvSpPr/>
            <p:nvPr/>
          </p:nvSpPr>
          <p:spPr>
            <a:xfrm>
              <a:off x="6915912" y="5001767"/>
              <a:ext cx="1335405" cy="506095"/>
            </a:xfrm>
            <a:custGeom>
              <a:avLst/>
              <a:gdLst/>
              <a:ahLst/>
              <a:cxnLst/>
              <a:rect l="l" t="t" r="r" b="b"/>
              <a:pathLst>
                <a:path w="1335404" h="506095">
                  <a:moveTo>
                    <a:pt x="0" y="0"/>
                  </a:moveTo>
                  <a:lnTo>
                    <a:pt x="1335023" y="0"/>
                  </a:lnTo>
                  <a:lnTo>
                    <a:pt x="1335023" y="505967"/>
                  </a:lnTo>
                  <a:lnTo>
                    <a:pt x="0" y="505967"/>
                  </a:lnTo>
                  <a:lnTo>
                    <a:pt x="0" y="0"/>
                  </a:lnTo>
                  <a:close/>
                </a:path>
              </a:pathLst>
            </a:custGeom>
            <a:ln w="10668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53" name="object 19">
            <a:extLst>
              <a:ext uri="{FF2B5EF4-FFF2-40B4-BE49-F238E27FC236}">
                <a16:creationId xmlns:a16="http://schemas.microsoft.com/office/drawing/2014/main" id="{D8773CD4-AA6F-4BC3-82BE-2F6C167B26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090794"/>
              </p:ext>
            </p:extLst>
          </p:nvPr>
        </p:nvGraphicFramePr>
        <p:xfrm>
          <a:off x="6528013" y="1357201"/>
          <a:ext cx="2944495" cy="403402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776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66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37998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800" dirty="0">
                        <a:latin typeface="Times New Roman"/>
                        <a:cs typeface="Times New Roman"/>
                      </a:endParaRPr>
                    </a:p>
                    <a:p>
                      <a:pPr marL="328930" marR="396240" indent="14604">
                        <a:lnSpc>
                          <a:spcPct val="102099"/>
                        </a:lnSpc>
                      </a:pPr>
                      <a:r>
                        <a:rPr sz="1450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Foot </a:t>
                      </a:r>
                      <a:r>
                        <a:rPr sz="1450" spc="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à 4 </a:t>
                      </a:r>
                      <a:r>
                        <a:rPr sz="1450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: </a:t>
                      </a:r>
                      <a:r>
                        <a:rPr sz="1450" spc="-3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fr-FR" sz="1450" spc="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28</a:t>
                      </a:r>
                      <a:r>
                        <a:rPr sz="1450" spc="-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50" spc="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x</a:t>
                      </a:r>
                      <a:r>
                        <a:rPr sz="1450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50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20</a:t>
                      </a:r>
                      <a:r>
                        <a:rPr sz="1450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50" spc="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</a:t>
                      </a:r>
                      <a:endParaRPr sz="145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R w="76200">
                      <a:solidFill>
                        <a:srgbClr val="4472C3"/>
                      </a:solidFill>
                      <a:prstDash val="solid"/>
                    </a:lnR>
                    <a:lnB w="38100">
                      <a:solidFill>
                        <a:srgbClr val="4472C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850" dirty="0">
                        <a:latin typeface="Times New Roman"/>
                        <a:cs typeface="Times New Roman"/>
                      </a:endParaRPr>
                    </a:p>
                    <a:p>
                      <a:pPr marL="382905" marR="331470" indent="14604">
                        <a:lnSpc>
                          <a:spcPct val="102099"/>
                        </a:lnSpc>
                        <a:spcBef>
                          <a:spcPts val="5"/>
                        </a:spcBef>
                      </a:pPr>
                      <a:r>
                        <a:rPr sz="1450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Foot </a:t>
                      </a:r>
                      <a:r>
                        <a:rPr sz="1450" spc="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à 4 </a:t>
                      </a:r>
                      <a:r>
                        <a:rPr sz="1450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: </a:t>
                      </a:r>
                      <a:r>
                        <a:rPr sz="1450" spc="-3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fr-FR" sz="1450" spc="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28</a:t>
                      </a:r>
                      <a:r>
                        <a:rPr sz="1450" spc="-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50" spc="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x</a:t>
                      </a:r>
                      <a:r>
                        <a:rPr sz="1450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50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20</a:t>
                      </a:r>
                      <a:r>
                        <a:rPr sz="1450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50" spc="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</a:t>
                      </a:r>
                      <a:endParaRPr sz="145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6200">
                      <a:solidFill>
                        <a:srgbClr val="4472C3"/>
                      </a:solidFill>
                      <a:prstDash val="solid"/>
                    </a:lnL>
                    <a:lnB w="38100">
                      <a:solidFill>
                        <a:srgbClr val="4472C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4129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 dirty="0">
                        <a:latin typeface="Times New Roman"/>
                        <a:cs typeface="Times New Roman"/>
                      </a:endParaRPr>
                    </a:p>
                    <a:p>
                      <a:pPr marL="322580" marR="401955" indent="14604">
                        <a:lnSpc>
                          <a:spcPct val="102099"/>
                        </a:lnSpc>
                        <a:spcBef>
                          <a:spcPts val="1275"/>
                        </a:spcBef>
                      </a:pPr>
                      <a:r>
                        <a:rPr sz="1450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Foot </a:t>
                      </a:r>
                      <a:r>
                        <a:rPr sz="1450" spc="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à 4 </a:t>
                      </a:r>
                      <a:r>
                        <a:rPr sz="1450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: </a:t>
                      </a:r>
                      <a:r>
                        <a:rPr sz="1450" spc="-3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fr-FR" sz="1450" spc="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28</a:t>
                      </a:r>
                      <a:r>
                        <a:rPr sz="1450" spc="-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50" spc="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x</a:t>
                      </a:r>
                      <a:r>
                        <a:rPr sz="1450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50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20</a:t>
                      </a:r>
                      <a:r>
                        <a:rPr sz="1450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50" spc="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</a:t>
                      </a:r>
                      <a:endParaRPr sz="145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R w="76200">
                      <a:solidFill>
                        <a:srgbClr val="4472C3"/>
                      </a:solidFill>
                      <a:prstDash val="solid"/>
                    </a:lnR>
                    <a:lnT w="38100">
                      <a:solidFill>
                        <a:srgbClr val="4472C3"/>
                      </a:solidFill>
                      <a:prstDash val="solid"/>
                    </a:lnT>
                    <a:lnB w="38100">
                      <a:solidFill>
                        <a:srgbClr val="4472C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 dirty="0">
                        <a:latin typeface="Times New Roman"/>
                        <a:cs typeface="Times New Roman"/>
                      </a:endParaRPr>
                    </a:p>
                    <a:p>
                      <a:pPr marL="412115" marR="302260" indent="15240">
                        <a:lnSpc>
                          <a:spcPct val="102099"/>
                        </a:lnSpc>
                        <a:spcBef>
                          <a:spcPts val="1225"/>
                        </a:spcBef>
                      </a:pPr>
                      <a:r>
                        <a:rPr sz="1450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Foot </a:t>
                      </a:r>
                      <a:r>
                        <a:rPr sz="1450" spc="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à 4 </a:t>
                      </a:r>
                      <a:r>
                        <a:rPr sz="1450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: </a:t>
                      </a:r>
                      <a:r>
                        <a:rPr sz="1450" spc="-3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fr-FR" sz="1450" spc="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28</a:t>
                      </a:r>
                      <a:r>
                        <a:rPr sz="1450" spc="-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50" spc="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x</a:t>
                      </a:r>
                      <a:r>
                        <a:rPr sz="1450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50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20</a:t>
                      </a:r>
                      <a:r>
                        <a:rPr sz="1450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50" spc="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</a:t>
                      </a:r>
                      <a:endParaRPr sz="145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6200">
                      <a:solidFill>
                        <a:srgbClr val="4472C3"/>
                      </a:solidFill>
                      <a:prstDash val="solid"/>
                    </a:lnL>
                    <a:lnT w="38100">
                      <a:solidFill>
                        <a:srgbClr val="4472C3"/>
                      </a:solidFill>
                      <a:prstDash val="solid"/>
                    </a:lnT>
                    <a:lnB w="38100">
                      <a:solidFill>
                        <a:srgbClr val="4472C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1274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650" dirty="0">
                        <a:latin typeface="Times New Roman"/>
                        <a:cs typeface="Times New Roman"/>
                      </a:endParaRPr>
                    </a:p>
                    <a:p>
                      <a:pPr marL="351790" marR="373380" indent="14604">
                        <a:lnSpc>
                          <a:spcPct val="102099"/>
                        </a:lnSpc>
                        <a:spcBef>
                          <a:spcPts val="5"/>
                        </a:spcBef>
                      </a:pPr>
                      <a:r>
                        <a:rPr sz="1450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Foot </a:t>
                      </a:r>
                      <a:r>
                        <a:rPr sz="1450" spc="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à 4 </a:t>
                      </a:r>
                      <a:r>
                        <a:rPr sz="1450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: </a:t>
                      </a:r>
                      <a:r>
                        <a:rPr sz="1450" spc="-3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fr-FR" sz="1450" spc="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28</a:t>
                      </a:r>
                      <a:r>
                        <a:rPr sz="1450" spc="-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50" spc="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x</a:t>
                      </a:r>
                      <a:r>
                        <a:rPr sz="1450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50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20</a:t>
                      </a:r>
                      <a:r>
                        <a:rPr sz="1450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50" spc="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</a:t>
                      </a:r>
                      <a:endParaRPr sz="145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R w="76200">
                      <a:solidFill>
                        <a:srgbClr val="4472C3"/>
                      </a:solidFill>
                      <a:prstDash val="solid"/>
                    </a:lnR>
                    <a:lnT w="38100">
                      <a:solidFill>
                        <a:srgbClr val="4472C3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650" dirty="0">
                        <a:latin typeface="Times New Roman"/>
                        <a:cs typeface="Times New Roman"/>
                      </a:endParaRPr>
                    </a:p>
                    <a:p>
                      <a:pPr marL="408940" marR="305435" indent="14604">
                        <a:lnSpc>
                          <a:spcPct val="102099"/>
                        </a:lnSpc>
                        <a:spcBef>
                          <a:spcPts val="5"/>
                        </a:spcBef>
                      </a:pPr>
                      <a:r>
                        <a:rPr sz="1450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Foot </a:t>
                      </a:r>
                      <a:r>
                        <a:rPr sz="1450" spc="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à 4 </a:t>
                      </a:r>
                      <a:r>
                        <a:rPr sz="1450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: </a:t>
                      </a:r>
                      <a:r>
                        <a:rPr sz="1450" spc="-3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fr-FR" sz="1450" spc="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28</a:t>
                      </a:r>
                      <a:r>
                        <a:rPr sz="1450" spc="-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50" spc="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x</a:t>
                      </a:r>
                      <a:r>
                        <a:rPr sz="1450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50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20</a:t>
                      </a:r>
                      <a:r>
                        <a:rPr sz="1450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50" spc="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</a:t>
                      </a:r>
                      <a:endParaRPr sz="145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6200">
                      <a:solidFill>
                        <a:srgbClr val="4472C3"/>
                      </a:solidFill>
                      <a:prstDash val="solid"/>
                    </a:lnL>
                    <a:lnT w="38100">
                      <a:solidFill>
                        <a:srgbClr val="4472C3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4" name="object 38">
            <a:extLst>
              <a:ext uri="{FF2B5EF4-FFF2-40B4-BE49-F238E27FC236}">
                <a16:creationId xmlns:a16="http://schemas.microsoft.com/office/drawing/2014/main" id="{95AE7EE8-6BFA-4747-8BC8-E0EA46B31DF9}"/>
              </a:ext>
            </a:extLst>
          </p:cNvPr>
          <p:cNvSpPr txBox="1"/>
          <p:nvPr/>
        </p:nvSpPr>
        <p:spPr>
          <a:xfrm>
            <a:off x="1404326" y="5538295"/>
            <a:ext cx="1678305" cy="407034"/>
          </a:xfrm>
          <a:prstGeom prst="rect">
            <a:avLst/>
          </a:prstGeom>
          <a:solidFill>
            <a:srgbClr val="5B9AD4"/>
          </a:solidFill>
          <a:ln w="10667">
            <a:solidFill>
              <a:srgbClr val="41709C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203835">
              <a:lnSpc>
                <a:spcPts val="1500"/>
              </a:lnSpc>
            </a:pPr>
            <a:r>
              <a:rPr sz="1400" spc="-15" dirty="0">
                <a:solidFill>
                  <a:srgbClr val="FFFFFF"/>
                </a:solidFill>
                <a:latin typeface="Calibri"/>
                <a:cs typeface="Calibri"/>
              </a:rPr>
              <a:t>Terrain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10" dirty="0">
                <a:solidFill>
                  <a:srgbClr val="FFFFFF"/>
                </a:solidFill>
                <a:latin typeface="Calibri"/>
                <a:cs typeface="Calibri"/>
              </a:rPr>
              <a:t>extérieur</a:t>
            </a:r>
            <a:endParaRPr sz="1400" dirty="0">
              <a:latin typeface="Calibri"/>
              <a:cs typeface="Calibri"/>
            </a:endParaRPr>
          </a:p>
          <a:p>
            <a:pPr marL="255904">
              <a:lnSpc>
                <a:spcPts val="1664"/>
              </a:lnSpc>
              <a:spcBef>
                <a:spcPts val="35"/>
              </a:spcBef>
            </a:pPr>
            <a:r>
              <a:rPr sz="1400" spc="5" dirty="0">
                <a:solidFill>
                  <a:srgbClr val="FFFFFF"/>
                </a:solidFill>
                <a:latin typeface="Calibri"/>
                <a:cs typeface="Calibri"/>
              </a:rPr>
              <a:t>Atelier</a:t>
            </a:r>
            <a:r>
              <a:rPr sz="14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5" dirty="0">
                <a:solidFill>
                  <a:srgbClr val="FFFFFF"/>
                </a:solidFill>
                <a:latin typeface="Calibri"/>
                <a:cs typeface="Calibri"/>
              </a:rPr>
              <a:t>Educatif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55" name="object 39">
            <a:extLst>
              <a:ext uri="{FF2B5EF4-FFF2-40B4-BE49-F238E27FC236}">
                <a16:creationId xmlns:a16="http://schemas.microsoft.com/office/drawing/2014/main" id="{1A849CE6-0251-485B-8E10-A6AE645ECC21}"/>
              </a:ext>
            </a:extLst>
          </p:cNvPr>
          <p:cNvSpPr txBox="1"/>
          <p:nvPr/>
        </p:nvSpPr>
        <p:spPr>
          <a:xfrm>
            <a:off x="9426661" y="649303"/>
            <a:ext cx="1668780" cy="420628"/>
          </a:xfrm>
          <a:prstGeom prst="rect">
            <a:avLst/>
          </a:prstGeom>
          <a:solidFill>
            <a:srgbClr val="5B9AD4"/>
          </a:solidFill>
          <a:ln w="10667">
            <a:solidFill>
              <a:srgbClr val="41709C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198120">
              <a:lnSpc>
                <a:spcPts val="1635"/>
              </a:lnSpc>
            </a:pPr>
            <a:r>
              <a:rPr sz="1400" spc="-15" dirty="0">
                <a:solidFill>
                  <a:srgbClr val="FFFFFF"/>
                </a:solidFill>
                <a:latin typeface="Calibri"/>
                <a:cs typeface="Calibri"/>
              </a:rPr>
              <a:t>Terrain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10" dirty="0">
                <a:solidFill>
                  <a:srgbClr val="FFFFFF"/>
                </a:solidFill>
                <a:latin typeface="Calibri"/>
                <a:cs typeface="Calibri"/>
              </a:rPr>
              <a:t>extérieur</a:t>
            </a:r>
            <a:endParaRPr sz="1400">
              <a:latin typeface="Calibri"/>
              <a:cs typeface="Calibri"/>
            </a:endParaRPr>
          </a:p>
          <a:p>
            <a:pPr marL="249554">
              <a:lnSpc>
                <a:spcPct val="100000"/>
              </a:lnSpc>
              <a:spcBef>
                <a:spcPts val="35"/>
              </a:spcBef>
            </a:pPr>
            <a:r>
              <a:rPr sz="1400" spc="5" dirty="0">
                <a:solidFill>
                  <a:srgbClr val="FFFFFF"/>
                </a:solidFill>
                <a:latin typeface="Calibri"/>
                <a:cs typeface="Calibri"/>
              </a:rPr>
              <a:t>Atelier</a:t>
            </a:r>
            <a:r>
              <a:rPr sz="14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5" dirty="0">
                <a:solidFill>
                  <a:srgbClr val="FFFFFF"/>
                </a:solidFill>
                <a:latin typeface="Calibri"/>
                <a:cs typeface="Calibri"/>
              </a:rPr>
              <a:t>Educatif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56" name="object 40">
            <a:extLst>
              <a:ext uri="{FF2B5EF4-FFF2-40B4-BE49-F238E27FC236}">
                <a16:creationId xmlns:a16="http://schemas.microsoft.com/office/drawing/2014/main" id="{B0572872-84B4-48FF-9FEE-F7857C793FAE}"/>
              </a:ext>
            </a:extLst>
          </p:cNvPr>
          <p:cNvSpPr txBox="1"/>
          <p:nvPr/>
        </p:nvSpPr>
        <p:spPr>
          <a:xfrm>
            <a:off x="5238710" y="2144348"/>
            <a:ext cx="949960" cy="474232"/>
          </a:xfrm>
          <a:prstGeom prst="rect">
            <a:avLst/>
          </a:prstGeom>
          <a:solidFill>
            <a:srgbClr val="91CF50"/>
          </a:solidFill>
          <a:ln w="10668">
            <a:solidFill>
              <a:srgbClr val="41709C"/>
            </a:solidFill>
          </a:ln>
        </p:spPr>
        <p:txBody>
          <a:bodyPr vert="horz" wrap="square" lIns="0" tIns="38100" rIns="0" bIns="0" rtlCol="0">
            <a:spAutoFit/>
          </a:bodyPr>
          <a:lstStyle/>
          <a:p>
            <a:pPr marL="103505" marR="93345" indent="14604">
              <a:lnSpc>
                <a:spcPct val="102800"/>
              </a:lnSpc>
              <a:spcBef>
                <a:spcPts val="300"/>
              </a:spcBef>
            </a:pPr>
            <a:r>
              <a:rPr sz="1400" spc="5" dirty="0">
                <a:solidFill>
                  <a:srgbClr val="FFFFFF"/>
                </a:solidFill>
                <a:latin typeface="Calibri"/>
                <a:cs typeface="Calibri"/>
              </a:rPr>
              <a:t>Foot </a:t>
            </a:r>
            <a:r>
              <a:rPr sz="1400" spc="15" dirty="0">
                <a:solidFill>
                  <a:srgbClr val="FFFFFF"/>
                </a:solidFill>
                <a:latin typeface="Calibri"/>
                <a:cs typeface="Calibri"/>
              </a:rPr>
              <a:t>à 5 </a:t>
            </a:r>
            <a:r>
              <a:rPr sz="1400" spc="10" dirty="0">
                <a:solidFill>
                  <a:srgbClr val="FFFFFF"/>
                </a:solidFill>
                <a:latin typeface="Calibri"/>
                <a:cs typeface="Calibri"/>
              </a:rPr>
              <a:t>: </a:t>
            </a:r>
            <a:r>
              <a:rPr sz="1400" spc="-3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15" dirty="0">
                <a:solidFill>
                  <a:srgbClr val="FFFFFF"/>
                </a:solidFill>
                <a:latin typeface="Calibri"/>
                <a:cs typeface="Calibri"/>
              </a:rPr>
              <a:t>35</a:t>
            </a:r>
            <a:r>
              <a:rPr sz="14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15" dirty="0">
                <a:solidFill>
                  <a:srgbClr val="FFFFFF"/>
                </a:solidFill>
                <a:latin typeface="Calibri"/>
                <a:cs typeface="Calibri"/>
              </a:rPr>
              <a:t>x</a:t>
            </a:r>
            <a:r>
              <a:rPr sz="14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10" dirty="0">
                <a:solidFill>
                  <a:srgbClr val="FFFFFF"/>
                </a:solidFill>
                <a:latin typeface="Calibri"/>
                <a:cs typeface="Calibri"/>
              </a:rPr>
              <a:t>25</a:t>
            </a:r>
            <a:r>
              <a:rPr sz="14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30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57" name="object 41">
            <a:extLst>
              <a:ext uri="{FF2B5EF4-FFF2-40B4-BE49-F238E27FC236}">
                <a16:creationId xmlns:a16="http://schemas.microsoft.com/office/drawing/2014/main" id="{51DEE0F1-D155-4A4A-B039-ED3AAB3340FD}"/>
              </a:ext>
            </a:extLst>
          </p:cNvPr>
          <p:cNvSpPr txBox="1"/>
          <p:nvPr/>
        </p:nvSpPr>
        <p:spPr>
          <a:xfrm>
            <a:off x="3740618" y="3994484"/>
            <a:ext cx="949960" cy="472950"/>
          </a:xfrm>
          <a:prstGeom prst="rect">
            <a:avLst/>
          </a:prstGeom>
          <a:solidFill>
            <a:srgbClr val="91CF50"/>
          </a:solidFill>
          <a:ln w="10668">
            <a:solidFill>
              <a:srgbClr val="41709C"/>
            </a:solidFill>
          </a:ln>
        </p:spPr>
        <p:txBody>
          <a:bodyPr vert="horz" wrap="square" lIns="0" tIns="36830" rIns="0" bIns="0" rtlCol="0">
            <a:spAutoFit/>
          </a:bodyPr>
          <a:lstStyle/>
          <a:p>
            <a:pPr marL="103505" marR="93345" indent="15240">
              <a:lnSpc>
                <a:spcPct val="102800"/>
              </a:lnSpc>
              <a:spcBef>
                <a:spcPts val="290"/>
              </a:spcBef>
            </a:pPr>
            <a:r>
              <a:rPr sz="1400" spc="5" dirty="0">
                <a:solidFill>
                  <a:srgbClr val="FFFFFF"/>
                </a:solidFill>
                <a:latin typeface="Calibri"/>
                <a:cs typeface="Calibri"/>
              </a:rPr>
              <a:t>Foot </a:t>
            </a:r>
            <a:r>
              <a:rPr sz="1400" spc="15" dirty="0">
                <a:solidFill>
                  <a:srgbClr val="FFFFFF"/>
                </a:solidFill>
                <a:latin typeface="Calibri"/>
                <a:cs typeface="Calibri"/>
              </a:rPr>
              <a:t>à 5 </a:t>
            </a:r>
            <a:r>
              <a:rPr sz="1400" spc="10" dirty="0">
                <a:solidFill>
                  <a:srgbClr val="FFFFFF"/>
                </a:solidFill>
                <a:latin typeface="Calibri"/>
                <a:cs typeface="Calibri"/>
              </a:rPr>
              <a:t>: </a:t>
            </a:r>
            <a:r>
              <a:rPr sz="1400" spc="-3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15" dirty="0">
                <a:solidFill>
                  <a:srgbClr val="FFFFFF"/>
                </a:solidFill>
                <a:latin typeface="Calibri"/>
                <a:cs typeface="Calibri"/>
              </a:rPr>
              <a:t>35</a:t>
            </a:r>
            <a:r>
              <a:rPr sz="14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15" dirty="0">
                <a:solidFill>
                  <a:srgbClr val="FFFFFF"/>
                </a:solidFill>
                <a:latin typeface="Calibri"/>
                <a:cs typeface="Calibri"/>
              </a:rPr>
              <a:t>x</a:t>
            </a:r>
            <a:r>
              <a:rPr sz="14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10" dirty="0">
                <a:solidFill>
                  <a:srgbClr val="FFFFFF"/>
                </a:solidFill>
                <a:latin typeface="Calibri"/>
                <a:cs typeface="Calibri"/>
              </a:rPr>
              <a:t>25</a:t>
            </a:r>
            <a:r>
              <a:rPr sz="14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30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58" name="object 42">
            <a:extLst>
              <a:ext uri="{FF2B5EF4-FFF2-40B4-BE49-F238E27FC236}">
                <a16:creationId xmlns:a16="http://schemas.microsoft.com/office/drawing/2014/main" id="{3746D063-D9B5-4794-A96A-739AD3F46037}"/>
              </a:ext>
            </a:extLst>
          </p:cNvPr>
          <p:cNvSpPr txBox="1"/>
          <p:nvPr/>
        </p:nvSpPr>
        <p:spPr>
          <a:xfrm>
            <a:off x="5261569" y="4012772"/>
            <a:ext cx="951230" cy="474232"/>
          </a:xfrm>
          <a:prstGeom prst="rect">
            <a:avLst/>
          </a:prstGeom>
          <a:solidFill>
            <a:srgbClr val="91CF50"/>
          </a:solidFill>
          <a:ln w="10668">
            <a:solidFill>
              <a:srgbClr val="41709C"/>
            </a:solidFill>
          </a:ln>
        </p:spPr>
        <p:txBody>
          <a:bodyPr vert="horz" wrap="square" lIns="0" tIns="38100" rIns="0" bIns="0" rtlCol="0">
            <a:spAutoFit/>
          </a:bodyPr>
          <a:lstStyle/>
          <a:p>
            <a:pPr marL="104775" marR="93345" indent="14604">
              <a:lnSpc>
                <a:spcPct val="102800"/>
              </a:lnSpc>
              <a:spcBef>
                <a:spcPts val="300"/>
              </a:spcBef>
            </a:pPr>
            <a:r>
              <a:rPr sz="1400" spc="5" dirty="0">
                <a:solidFill>
                  <a:srgbClr val="FFFFFF"/>
                </a:solidFill>
                <a:latin typeface="Calibri"/>
                <a:cs typeface="Calibri"/>
              </a:rPr>
              <a:t>Foot </a:t>
            </a:r>
            <a:r>
              <a:rPr sz="1400" spc="15" dirty="0">
                <a:solidFill>
                  <a:srgbClr val="FFFFFF"/>
                </a:solidFill>
                <a:latin typeface="Calibri"/>
                <a:cs typeface="Calibri"/>
              </a:rPr>
              <a:t>à 5 </a:t>
            </a:r>
            <a:r>
              <a:rPr sz="1400" spc="10" dirty="0">
                <a:solidFill>
                  <a:srgbClr val="FFFFFF"/>
                </a:solidFill>
                <a:latin typeface="Calibri"/>
                <a:cs typeface="Calibri"/>
              </a:rPr>
              <a:t>: </a:t>
            </a:r>
            <a:r>
              <a:rPr sz="1400" spc="-3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15" dirty="0">
                <a:solidFill>
                  <a:srgbClr val="FFFFFF"/>
                </a:solidFill>
                <a:latin typeface="Calibri"/>
                <a:cs typeface="Calibri"/>
              </a:rPr>
              <a:t>35</a:t>
            </a:r>
            <a:r>
              <a:rPr sz="14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15" dirty="0">
                <a:solidFill>
                  <a:srgbClr val="FFFFFF"/>
                </a:solidFill>
                <a:latin typeface="Calibri"/>
                <a:cs typeface="Calibri"/>
              </a:rPr>
              <a:t>x</a:t>
            </a:r>
            <a:r>
              <a:rPr sz="14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10" dirty="0">
                <a:solidFill>
                  <a:srgbClr val="FFFFFF"/>
                </a:solidFill>
                <a:latin typeface="Calibri"/>
                <a:cs typeface="Calibri"/>
              </a:rPr>
              <a:t>25</a:t>
            </a:r>
            <a:r>
              <a:rPr sz="14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30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endParaRPr sz="14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29569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A562B68A-2A12-4748-9D37-C524CFF3BF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D84A-6D19-C841-BA74-EAA4404EB402}" type="slidenum">
              <a:rPr lang="fr-FR" smtClean="0"/>
              <a:t>5</a:t>
            </a:fld>
            <a:endParaRPr lang="fr-FR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99A97F31-57EB-43C2-95EB-9B116F4515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95475" y="-353"/>
            <a:ext cx="1017269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fr-FR" altLang="fr-PF" b="1" dirty="0">
                <a:solidFill>
                  <a:srgbClr val="C00000"/>
                </a:solidFill>
                <a:latin typeface="Arial" panose="020B0604020202020204" pitchFamily="34" charset="0"/>
              </a:rPr>
              <a:t>ADAPTATION DES RÈGLES DU JEU  </a:t>
            </a:r>
          </a:p>
          <a:p>
            <a:pPr algn="ctr"/>
            <a:r>
              <a:rPr lang="fr-FR" altLang="fr-PF" b="1" dirty="0">
                <a:solidFill>
                  <a:srgbClr val="C00000"/>
                </a:solidFill>
                <a:latin typeface="Arial" panose="020B0604020202020204" pitchFamily="34" charset="0"/>
              </a:rPr>
              <a:t>CAS PARTICULIERS DES  RENTREES DE TOUCHE  POUR LES U6-U7 ET LES U8-U9</a:t>
            </a:r>
          </a:p>
        </p:txBody>
      </p:sp>
      <p:pic>
        <p:nvPicPr>
          <p:cNvPr id="13" name="Espace réservé du contenu 3" descr="Haie d'honneur.JPG">
            <a:extLst>
              <a:ext uri="{FF2B5EF4-FFF2-40B4-BE49-F238E27FC236}">
                <a16:creationId xmlns:a16="http://schemas.microsoft.com/office/drawing/2014/main" id="{75D69FD2-0240-459A-A932-B3A126E3C5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245" y="1591365"/>
            <a:ext cx="3845144" cy="2850515"/>
          </a:xfrm>
          <a:prstGeom prst="rect">
            <a:avLst/>
          </a:prstGeom>
          <a:noFill/>
          <a:ln>
            <a:noFill/>
          </a:ln>
          <a:effectLst>
            <a:softEdge rad="381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Tableau 2">
            <a:extLst>
              <a:ext uri="{FF2B5EF4-FFF2-40B4-BE49-F238E27FC236}">
                <a16:creationId xmlns:a16="http://schemas.microsoft.com/office/drawing/2014/main" id="{FE374AA4-3777-3166-8D3E-17A9F700078B}"/>
              </a:ext>
            </a:extLst>
          </p:cNvPr>
          <p:cNvGraphicFramePr>
            <a:graphicFrameLocks noGrp="1"/>
          </p:cNvGraphicFramePr>
          <p:nvPr/>
        </p:nvGraphicFramePr>
        <p:xfrm>
          <a:off x="4390575" y="589930"/>
          <a:ext cx="7530180" cy="6303200"/>
        </p:xfrm>
        <a:graphic>
          <a:graphicData uri="http://schemas.openxmlformats.org/drawingml/2006/table">
            <a:tbl>
              <a:tblPr/>
              <a:tblGrid>
                <a:gridCol w="2207221">
                  <a:extLst>
                    <a:ext uri="{9D8B030D-6E8A-4147-A177-3AD203B41FA5}">
                      <a16:colId xmlns:a16="http://schemas.microsoft.com/office/drawing/2014/main" val="2157653515"/>
                    </a:ext>
                  </a:extLst>
                </a:gridCol>
                <a:gridCol w="1231397">
                  <a:extLst>
                    <a:ext uri="{9D8B030D-6E8A-4147-A177-3AD203B41FA5}">
                      <a16:colId xmlns:a16="http://schemas.microsoft.com/office/drawing/2014/main" val="3149819706"/>
                    </a:ext>
                  </a:extLst>
                </a:gridCol>
                <a:gridCol w="1446350">
                  <a:extLst>
                    <a:ext uri="{9D8B030D-6E8A-4147-A177-3AD203B41FA5}">
                      <a16:colId xmlns:a16="http://schemas.microsoft.com/office/drawing/2014/main" val="4177220673"/>
                    </a:ext>
                  </a:extLst>
                </a:gridCol>
                <a:gridCol w="1016444">
                  <a:extLst>
                    <a:ext uri="{9D8B030D-6E8A-4147-A177-3AD203B41FA5}">
                      <a16:colId xmlns:a16="http://schemas.microsoft.com/office/drawing/2014/main" val="2987247874"/>
                    </a:ext>
                  </a:extLst>
                </a:gridCol>
                <a:gridCol w="1628768">
                  <a:extLst>
                    <a:ext uri="{9D8B030D-6E8A-4147-A177-3AD203B41FA5}">
                      <a16:colId xmlns:a16="http://schemas.microsoft.com/office/drawing/2014/main" val="435647902"/>
                    </a:ext>
                  </a:extLst>
                </a:gridCol>
              </a:tblGrid>
              <a:tr h="165503"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LES LOIS DU JEU U7 / U9</a:t>
                      </a:r>
                    </a:p>
                  </a:txBody>
                  <a:tcPr marL="7162" marR="7162" marT="71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965934867"/>
                  </a:ext>
                </a:extLst>
              </a:tr>
              <a:tr h="16550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CATEGORIES</a:t>
                      </a:r>
                    </a:p>
                  </a:txBody>
                  <a:tcPr marL="7162" marR="7162" marT="71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U7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U9</a:t>
                      </a:r>
                      <a:endParaRPr lang="fr-FR"/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6994839"/>
                  </a:ext>
                </a:extLst>
              </a:tr>
              <a:tr h="16550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LICENCES</a:t>
                      </a:r>
                    </a:p>
                  </a:txBody>
                  <a:tcPr marL="7162" marR="7162" marT="71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U6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U7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U8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U9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5134526"/>
                  </a:ext>
                </a:extLst>
              </a:tr>
              <a:tr h="16550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SCOLARITE</a:t>
                      </a:r>
                    </a:p>
                  </a:txBody>
                  <a:tcPr marL="7162" marR="7162" marT="71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GS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CP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CE1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CE2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1434792"/>
                  </a:ext>
                </a:extLst>
              </a:tr>
              <a:tr h="16550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EFFECTIFS DE PRATIQUE</a:t>
                      </a:r>
                    </a:p>
                  </a:txBody>
                  <a:tcPr marL="7162" marR="7162" marT="71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Foot à 3 (sans GB) ou à 4 (avec GB)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Foot à 5</a:t>
                      </a:r>
                      <a:endParaRPr lang="fr-FR" dirty="0">
                        <a:solidFill>
                          <a:srgbClr val="FF0000"/>
                        </a:solidFill>
                      </a:endParaRP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294404398"/>
                  </a:ext>
                </a:extLst>
              </a:tr>
              <a:tr h="16550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MIXITE</a:t>
                      </a:r>
                    </a:p>
                  </a:txBody>
                  <a:tcPr marL="7162" marR="7162" marT="71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OUI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OUI </a:t>
                      </a:r>
                      <a:endParaRPr lang="fr-FR"/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442307939"/>
                  </a:ext>
                </a:extLst>
              </a:tr>
              <a:tr h="16550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ZONE PROTEGEE DU GDB</a:t>
                      </a:r>
                    </a:p>
                  </a:txBody>
                  <a:tcPr marL="7162" marR="7162" marT="71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ZONE DE 7 mètres 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ZONE DE 7 mètres</a:t>
                      </a:r>
                      <a:endParaRPr lang="fr-FR" dirty="0"/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48389135"/>
                  </a:ext>
                </a:extLst>
              </a:tr>
              <a:tr h="16550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HORS JEU</a:t>
                      </a:r>
                    </a:p>
                  </a:txBody>
                  <a:tcPr marL="7162" marR="7162" marT="71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NON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NON</a:t>
                      </a:r>
                      <a:endParaRPr lang="fr-FR" dirty="0"/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288430122"/>
                  </a:ext>
                </a:extLst>
              </a:tr>
              <a:tr h="324226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TEMPS DE JEU (rencontres + ateliers) </a:t>
                      </a:r>
                    </a:p>
                  </a:txBody>
                  <a:tcPr marL="7162" marR="7162" marT="71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30 minutes (rencontres)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40 min (rencontres + ateliers)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40 minutes (rencontres) – 50 minutes (rencontres + ateliers)</a:t>
                      </a:r>
                      <a:endParaRPr lang="fr-FR" dirty="0">
                        <a:solidFill>
                          <a:srgbClr val="FF0000"/>
                        </a:solidFill>
                      </a:endParaRP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901777168"/>
                  </a:ext>
                </a:extLst>
              </a:tr>
              <a:tr h="324226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REMISE EN JEU (Touche et Corner U7-U9)</a:t>
                      </a:r>
                    </a:p>
                  </a:txBody>
                  <a:tcPr marL="7162" marR="7162" marT="71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PASSE AU PIED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CONDUITE DE BALLE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PASSE AU PIED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CONDUITE DE BALLE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3839041"/>
                  </a:ext>
                </a:extLst>
              </a:tr>
              <a:tr h="16550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COUPS FRANCS</a:t>
                      </a:r>
                    </a:p>
                  </a:txBody>
                  <a:tcPr marL="7162" marR="7162" marT="71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CFD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CFD</a:t>
                      </a:r>
                      <a:endParaRPr lang="fr-FR" dirty="0"/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740886943"/>
                  </a:ext>
                </a:extLst>
              </a:tr>
              <a:tr h="324226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TERRAIN</a:t>
                      </a:r>
                    </a:p>
                  </a:txBody>
                  <a:tcPr marL="7162" marR="7162" marT="71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28m x 20m Foot à 4 avec GB – 21 m x 20 m Foot à 3 sans GB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35 à 40 mètres x 25 à 30 mètres</a:t>
                      </a:r>
                      <a:endParaRPr lang="fr-FR" dirty="0">
                        <a:solidFill>
                          <a:srgbClr val="FF0000"/>
                        </a:solidFill>
                      </a:endParaRP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524162601"/>
                  </a:ext>
                </a:extLst>
              </a:tr>
              <a:tr h="16550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TAILLE BUTS</a:t>
                      </a:r>
                    </a:p>
                  </a:txBody>
                  <a:tcPr marL="7162" marR="7162" marT="71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M X 1,5 M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CONSTRI-FOOT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M X 1,8 M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CONSTRI-FOOT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25888970"/>
                  </a:ext>
                </a:extLst>
              </a:tr>
              <a:tr h="16550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TAILLE BALLON</a:t>
                      </a:r>
                    </a:p>
                  </a:txBody>
                  <a:tcPr marL="7162" marR="7162" marT="71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T3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T4</a:t>
                      </a:r>
                      <a:endParaRPr lang="fr-FR" dirty="0"/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102103660"/>
                  </a:ext>
                </a:extLst>
              </a:tr>
              <a:tr h="324226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SURCLASSEMENT</a:t>
                      </a:r>
                    </a:p>
                  </a:txBody>
                  <a:tcPr marL="7162" marR="7162" marT="71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OUI 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JOUEURS U7 de 2</a:t>
                      </a:r>
                      <a:r>
                        <a:rPr lang="fr-FR" sz="11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ème</a:t>
                      </a:r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année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OUI 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JOUEURS U9 de 2</a:t>
                      </a:r>
                      <a:r>
                        <a:rPr lang="fr-FR" sz="11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ème</a:t>
                      </a:r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année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86642876"/>
                  </a:ext>
                </a:extLst>
              </a:tr>
              <a:tr h="16550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SOUS CLASSEMENT FEMININ</a:t>
                      </a:r>
                    </a:p>
                  </a:txBody>
                  <a:tcPr marL="7162" marR="7162" marT="71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FEMININ U8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FEMININ U10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07840153"/>
                  </a:ext>
                </a:extLst>
              </a:tr>
              <a:tr h="324226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PASSE VOLONTAIRE GDB / BALLON MAIN</a:t>
                      </a:r>
                    </a:p>
                  </a:txBody>
                  <a:tcPr marL="7162" marR="7162" marT="71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TOLEREE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TOLEREE</a:t>
                      </a:r>
                      <a:endParaRPr lang="fr-FR" dirty="0"/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11064923"/>
                  </a:ext>
                </a:extLst>
              </a:tr>
              <a:tr h="235264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RELANCE GDB</a:t>
                      </a:r>
                    </a:p>
                  </a:txBody>
                  <a:tcPr marL="7162" marR="7162" marT="71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VOLEE ET DEMI VOLEE INTERDIT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VOLEE ET DEMI VOLEE INTERDIT</a:t>
                      </a:r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535908880"/>
                  </a:ext>
                </a:extLst>
              </a:tr>
              <a:tr h="16550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COUP PIED DE BUT</a:t>
                      </a:r>
                    </a:p>
                  </a:txBody>
                  <a:tcPr marL="7162" marR="7162" marT="71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M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M</a:t>
                      </a:r>
                      <a:endParaRPr lang="fr-FR" dirty="0"/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392116977"/>
                  </a:ext>
                </a:extLst>
              </a:tr>
              <a:tr h="324226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ARBITRAGE</a:t>
                      </a:r>
                    </a:p>
                  </a:txBody>
                  <a:tcPr marL="7162" marR="7162" marT="71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AUTO ARBITRAGE AVEC ACCOMPAGNEMENT EDUCATEUR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AUTO ARBITRAGE AVEC ACCOMPAGNEMENT EDUCATEUR</a:t>
                      </a:r>
                      <a:endParaRPr lang="fr-FR" dirty="0"/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996808571"/>
                  </a:ext>
                </a:extLst>
              </a:tr>
              <a:tr h="16550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TEMPS DE JEU PAR JOUEUR</a:t>
                      </a:r>
                    </a:p>
                  </a:txBody>
                  <a:tcPr marL="7162" marR="7162" marT="71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MINIMUM LA MOITIE DU TEMPS DE JEU TOTAL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914555050"/>
                  </a:ext>
                </a:extLst>
              </a:tr>
              <a:tr h="16550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MODALITES DE RASSEMBLEMENT</a:t>
                      </a:r>
                    </a:p>
                  </a:txBody>
                  <a:tcPr marL="7162" marR="7162" marT="71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FESTIVAL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RENCONTRE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FESTIVAL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RENCONTRE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82972414"/>
                  </a:ext>
                </a:extLst>
              </a:tr>
              <a:tr h="16550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PROTOCOLE AVANT</a:t>
                      </a:r>
                    </a:p>
                  </a:txBody>
                  <a:tcPr marL="7162" marR="7162" marT="71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AVANT CHAQUE FESTIVAL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AVANT CHAQUE FESTIVAL</a:t>
                      </a:r>
                      <a:endParaRPr lang="fr-FR" dirty="0"/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794985726"/>
                  </a:ext>
                </a:extLst>
              </a:tr>
              <a:tr h="16550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PROTOCOLE APRES</a:t>
                      </a:r>
                    </a:p>
                  </a:txBody>
                  <a:tcPr marL="7162" marR="7162" marT="71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APRES CHAQUE FESTIVAL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APRES CHAQUE FESTIVAL</a:t>
                      </a:r>
                      <a:endParaRPr lang="fr-FR" dirty="0"/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293304578"/>
                  </a:ext>
                </a:extLst>
              </a:tr>
              <a:tr h="16550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NOMBRE DE DATES / SAISON</a:t>
                      </a:r>
                    </a:p>
                  </a:txBody>
                  <a:tcPr marL="7162" marR="7162" marT="71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MINIMUM 12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MINIMUM 12</a:t>
                      </a:r>
                      <a:endParaRPr lang="fr-FR" dirty="0"/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26313125"/>
                  </a:ext>
                </a:extLst>
              </a:tr>
              <a:tr h="324226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AUTRES PRATIQUES</a:t>
                      </a:r>
                    </a:p>
                  </a:txBody>
                  <a:tcPr marL="7162" marR="7162" marT="71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PLATEAU FESTIVAL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FESTI-FOOT - +2 FOOT - PLATEAU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PLATEAU FESTIVAL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FESTI-FOOT - +2 FOOT - PLATEAU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00712812"/>
                  </a:ext>
                </a:extLst>
              </a:tr>
              <a:tr h="16550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RENTREE DU FOOT</a:t>
                      </a:r>
                    </a:p>
                  </a:txBody>
                  <a:tcPr marL="7162" marR="7162" marT="71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OUI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JOURNEE D'ACCUEIL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OUI 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JOURNEE D'ACCUEIL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95563095"/>
                  </a:ext>
                </a:extLst>
              </a:tr>
              <a:tr h="16550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DEBUT SAISON</a:t>
                      </a:r>
                    </a:p>
                  </a:txBody>
                  <a:tcPr marL="7162" marR="7162" marT="71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SEPTEMBRE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SEPTEMBRE</a:t>
                      </a:r>
                      <a:endParaRPr lang="fr-FR" dirty="0"/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829989618"/>
                  </a:ext>
                </a:extLst>
              </a:tr>
              <a:tr h="16550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FIN DE SAISON</a:t>
                      </a:r>
                    </a:p>
                  </a:txBody>
                  <a:tcPr marL="7162" marR="7162" marT="71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JUIN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JUIN</a:t>
                      </a:r>
                      <a:endParaRPr lang="fr-FR" dirty="0"/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910246871"/>
                  </a:ext>
                </a:extLst>
              </a:tr>
            </a:tbl>
          </a:graphicData>
        </a:graphic>
      </p:graphicFrame>
      <p:sp>
        <p:nvSpPr>
          <p:cNvPr id="2" name="ZoneTexte 1">
            <a:extLst>
              <a:ext uri="{FF2B5EF4-FFF2-40B4-BE49-F238E27FC236}">
                <a16:creationId xmlns:a16="http://schemas.microsoft.com/office/drawing/2014/main" id="{DC6FE984-5BEA-0606-441F-8E1AEE0BC545}"/>
              </a:ext>
            </a:extLst>
          </p:cNvPr>
          <p:cNvSpPr txBox="1"/>
          <p:nvPr/>
        </p:nvSpPr>
        <p:spPr>
          <a:xfrm>
            <a:off x="271245" y="4953132"/>
            <a:ext cx="37090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/>
              <a:t>RAPPEL : Présentation des licences des joueurs participants, obligatoire à votre arrivée sur le plateau au club recevant. </a:t>
            </a:r>
            <a:endParaRPr lang="fr-PF" b="1" dirty="0"/>
          </a:p>
        </p:txBody>
      </p:sp>
    </p:spTree>
    <p:extLst>
      <p:ext uri="{BB962C8B-B14F-4D97-AF65-F5344CB8AC3E}">
        <p14:creationId xmlns:p14="http://schemas.microsoft.com/office/powerpoint/2010/main" val="4155234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ADC6692-3532-27F9-2A09-8D92E87B6F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4296" y="-300704"/>
            <a:ext cx="9259504" cy="1325563"/>
          </a:xfrm>
        </p:spPr>
        <p:txBody>
          <a:bodyPr>
            <a:normAutofit/>
          </a:bodyPr>
          <a:lstStyle/>
          <a:p>
            <a:r>
              <a:rPr lang="fr-FR" sz="3200" dirty="0"/>
              <a:t>L’Atelier Educatif </a:t>
            </a:r>
            <a:endParaRPr lang="fr-PF" sz="3200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BE13C6D5-5594-7816-F282-836F906F80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D84A-6D19-C841-BA74-EAA4404EB402}" type="slidenum">
              <a:rPr lang="fr-FR" smtClean="0"/>
              <a:t>6</a:t>
            </a:fld>
            <a:endParaRPr lang="fr-FR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51308DBB-22ED-5556-DCD1-839CE661E1F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014" t="12810" r="33971" b="5751"/>
          <a:stretch/>
        </p:blipFill>
        <p:spPr>
          <a:xfrm>
            <a:off x="4285128" y="746864"/>
            <a:ext cx="4249272" cy="5895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4618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619759A-358B-4B0A-58DC-D60D7F34E9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Informations complémentaires </a:t>
            </a:r>
            <a:endParaRPr lang="fr-PF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14F29A9-D726-79DE-B323-3DA5CA9AF6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7859" y="1794704"/>
            <a:ext cx="10785957" cy="4351338"/>
          </a:xfrm>
        </p:spPr>
        <p:txBody>
          <a:bodyPr>
            <a:normAutofit/>
          </a:bodyPr>
          <a:lstStyle/>
          <a:p>
            <a:r>
              <a:rPr lang="fr-FR" sz="2400" dirty="0"/>
              <a:t>Les feuilles de matchs sont à retourner à la FTF à l’adresse mail suivante : </a:t>
            </a:r>
            <a:r>
              <a:rPr lang="fr-FR" sz="2400" b="1" dirty="0">
                <a:hlinkClick r:id="rId2"/>
              </a:rPr>
              <a:t>yohan.tristant@ftf.pf</a:t>
            </a:r>
            <a:r>
              <a:rPr lang="fr-FR" sz="2400" b="1" dirty="0"/>
              <a:t> avant mardi 12H de la semaine qui suit le festival </a:t>
            </a:r>
          </a:p>
          <a:p>
            <a:endParaRPr lang="fr-FR" b="1" dirty="0"/>
          </a:p>
          <a:p>
            <a:r>
              <a:rPr lang="fr-FR" sz="2400" dirty="0"/>
              <a:t>Obligation de présenter ses licences au club recevant à votre arrivée sur le festival </a:t>
            </a:r>
          </a:p>
          <a:p>
            <a:endParaRPr lang="fr-FR" sz="2400" dirty="0"/>
          </a:p>
          <a:p>
            <a:r>
              <a:rPr lang="fr-FR" sz="2400" dirty="0"/>
              <a:t>Protèges Tibias obligatoires !</a:t>
            </a:r>
          </a:p>
          <a:p>
            <a:endParaRPr lang="fr-FR" sz="2400" dirty="0"/>
          </a:p>
          <a:p>
            <a:r>
              <a:rPr lang="fr-FR" sz="2400" dirty="0"/>
              <a:t>Respect du temps de jeu par équipes et par joueurs ! 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72E7B4D-1BB8-2F56-8F51-0BB1496496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www.ftf.pf  //  www.facebook.com/tahitifootball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F6970715-99B8-C175-3CA5-F30825FF0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D84A-6D19-C841-BA74-EAA4404EB402}" type="slidenum">
              <a:rPr lang="fr-FR" smtClean="0"/>
              <a:t>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04692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FTF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TF" id="{43B216E6-1BFC-48F5-BE4C-CC3402B025EC}" vid="{247E4FD4-A385-479D-B2C3-33FBBDB07DA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FTF</Template>
  <TotalTime>552</TotalTime>
  <Words>841</Words>
  <Application>Microsoft Office PowerPoint</Application>
  <PresentationFormat>Grand écran</PresentationFormat>
  <Paragraphs>225</Paragraphs>
  <Slides>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Cambria</vt:lpstr>
      <vt:lpstr>Times New Roman</vt:lpstr>
      <vt:lpstr>FTF</vt:lpstr>
      <vt:lpstr>Présentation PowerPoint</vt:lpstr>
      <vt:lpstr>FOOTBALL</vt:lpstr>
      <vt:lpstr>Les préconisations de Format pour un temps de jeu suffisant </vt:lpstr>
      <vt:lpstr>Zone et Terrain</vt:lpstr>
      <vt:lpstr>Présentation PowerPoint</vt:lpstr>
      <vt:lpstr>L’Atelier Educatif </vt:lpstr>
      <vt:lpstr>Informations complémentaires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Kevin Barbe</dc:creator>
  <cp:lastModifiedBy>Yohan</cp:lastModifiedBy>
  <cp:revision>38</cp:revision>
  <dcterms:created xsi:type="dcterms:W3CDTF">2022-09-26T20:04:09Z</dcterms:created>
  <dcterms:modified xsi:type="dcterms:W3CDTF">2023-02-13T21:12:48Z</dcterms:modified>
</cp:coreProperties>
</file>