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sldIdLst>
    <p:sldId id="256" r:id="rId2"/>
    <p:sldId id="315" r:id="rId3"/>
    <p:sldId id="316" r:id="rId4"/>
    <p:sldId id="265" r:id="rId5"/>
    <p:sldId id="259" r:id="rId6"/>
    <p:sldId id="31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2585" cy="68850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01388" y="2248718"/>
            <a:ext cx="6252411" cy="2387600"/>
          </a:xfrm>
        </p:spPr>
        <p:txBody>
          <a:bodyPr anchor="b"/>
          <a:lstStyle>
            <a:lvl1pPr algn="ctr">
              <a:defRPr sz="6000"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20236" y="4700588"/>
            <a:ext cx="6233563" cy="149220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18053" y="6356350"/>
            <a:ext cx="2743200" cy="365125"/>
          </a:xfrm>
        </p:spPr>
        <p:txBody>
          <a:bodyPr/>
          <a:lstStyle/>
          <a:p>
            <a:fld id="{1CD966EF-9EAD-4C4D-8C36-0DA6D498BCB5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404388" y="6356350"/>
            <a:ext cx="949411" cy="365125"/>
          </a:xfrm>
        </p:spPr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27247CF-781A-9347-A5C0-4A8313A7D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253" y="6426200"/>
            <a:ext cx="70993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1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478E-8FF9-364C-A593-1D4C9537AC53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16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2076-7A8D-F948-B073-B34452EBFDF3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93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710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443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1325563"/>
          </a:xfrm>
        </p:spPr>
        <p:txBody>
          <a:bodyPr/>
          <a:lstStyle>
            <a:lvl1pPr algn="ctr">
              <a:defRPr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1516799"/>
            <a:ext cx="10515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0E9B-4349-BE4E-8E79-A1C766EEF4D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84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4362-3DC7-0E49-9B3E-3F8FE3C61A4D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CB5A-EA76-854B-928D-D973F2027EAE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001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EB6-50F5-EC43-80D7-58EBAD86409D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68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6DF6-CAD4-784C-A115-BDE2F033ECF5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54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AE5B-AD60-6349-98A8-28194032819B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949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B326-67D2-764C-9185-D741A8D6D21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03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DD0D-C191-EA4B-88D2-E9013A5853A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16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A474-434A-E244-B5B3-EB883DD5B20A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jfif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yohan.tristant@ftf.p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321418B7-D917-45A6-B86F-559980AD62C9}"/>
              </a:ext>
            </a:extLst>
          </p:cNvPr>
          <p:cNvSpPr txBox="1">
            <a:spLocks/>
          </p:cNvSpPr>
          <p:nvPr/>
        </p:nvSpPr>
        <p:spPr>
          <a:xfrm>
            <a:off x="5074024" y="1679645"/>
            <a:ext cx="7117976" cy="3731791"/>
          </a:xfrm>
          <a:prstGeom prst="rect">
            <a:avLst/>
          </a:prstGeom>
        </p:spPr>
        <p:txBody>
          <a:bodyPr vert="horz" wrap="square" lIns="0" tIns="889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09700" marR="1403350">
              <a:lnSpc>
                <a:spcPts val="4810"/>
              </a:lnSpc>
              <a:spcBef>
                <a:spcPts val="700"/>
              </a:spcBef>
            </a:pPr>
            <a:r>
              <a:rPr lang="pl-PL" sz="4400" spc="-145" dirty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pl-PL" sz="4400" spc="-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pl-PL" sz="4400" spc="-110" dirty="0">
                <a:solidFill>
                  <a:srgbClr val="000000"/>
                </a:solidFill>
                <a:latin typeface="Calibri"/>
                <a:cs typeface="Calibri"/>
              </a:rPr>
              <a:t>ea</a:t>
            </a:r>
            <a:r>
              <a:rPr lang="pl-PL" sz="4400" spc="-7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pl-PL" sz="44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200" dirty="0">
                <a:solidFill>
                  <a:srgbClr val="000000"/>
                </a:solidFill>
                <a:latin typeface="Calibri"/>
                <a:cs typeface="Calibri"/>
              </a:rPr>
              <a:t>M</a:t>
            </a:r>
            <a:r>
              <a:rPr lang="pl-PL" sz="4400" spc="30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lang="pl-PL" sz="4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140"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  <a:r>
              <a:rPr lang="pl-PL" sz="4400" spc="-45" dirty="0">
                <a:solidFill>
                  <a:srgbClr val="000000"/>
                </a:solidFill>
                <a:latin typeface="Calibri"/>
                <a:cs typeface="Calibri"/>
              </a:rPr>
              <a:t>o  </a:t>
            </a:r>
            <a:r>
              <a:rPr lang="pl-PL" sz="4400" spc="-5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fr-FR" sz="4400" spc="-55" dirty="0">
                <a:solidFill>
                  <a:srgbClr val="000000"/>
                </a:solidFill>
                <a:latin typeface="Calibri"/>
                <a:cs typeface="Calibri"/>
              </a:rPr>
              <a:t>11</a:t>
            </a:r>
            <a:r>
              <a:rPr lang="pl-PL" sz="44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lang="pl-PL" sz="4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7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fr-FR" sz="4400" spc="-75" dirty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  <a:endParaRPr lang="pl-PL" sz="4400" dirty="0">
              <a:latin typeface="Calibri"/>
              <a:cs typeface="Calibri"/>
            </a:endParaRPr>
          </a:p>
          <a:p>
            <a:pPr>
              <a:lnSpc>
                <a:spcPts val="4740"/>
              </a:lnSpc>
            </a:pP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Samedi</a:t>
            </a:r>
            <a:r>
              <a:rPr lang="pl-PL" sz="4400" spc="-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18 FEVRIER </a:t>
            </a:r>
            <a:r>
              <a:rPr lang="pl-PL" sz="4400" spc="-20" dirty="0">
                <a:solidFill>
                  <a:srgbClr val="000000"/>
                </a:solidFill>
                <a:latin typeface="Calibri"/>
                <a:cs typeface="Calibri"/>
              </a:rPr>
              <a:t>202</a:t>
            </a: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  <a:p>
            <a:pPr>
              <a:lnSpc>
                <a:spcPts val="4740"/>
              </a:lnSpc>
            </a:pP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Organisation FTF </a:t>
            </a:r>
          </a:p>
          <a:p>
            <a:pPr>
              <a:lnSpc>
                <a:spcPts val="4740"/>
              </a:lnSpc>
            </a:pP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PAOFAI</a:t>
            </a:r>
          </a:p>
          <a:p>
            <a:pPr>
              <a:lnSpc>
                <a:spcPts val="4740"/>
              </a:lnSpc>
            </a:pP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BEACH SOCCER  </a:t>
            </a:r>
            <a:endParaRPr lang="pl-PL" sz="4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2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F4209D-1018-46B9-BC93-F8FB9998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E4D2A6-8F87-4CDD-B3FA-77354BF6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2</a:t>
            </a:fld>
            <a:endParaRPr lang="fr-FR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BEF53C9-309F-493B-97A2-EDA8C3ACE78E}"/>
              </a:ext>
            </a:extLst>
          </p:cNvPr>
          <p:cNvSpPr txBox="1"/>
          <p:nvPr/>
        </p:nvSpPr>
        <p:spPr>
          <a:xfrm>
            <a:off x="10671513" y="5514850"/>
            <a:ext cx="641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5" dirty="0">
                <a:solidFill>
                  <a:srgbClr val="898989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D676D701-8C6C-4388-A873-4088717D3DB0}"/>
              </a:ext>
            </a:extLst>
          </p:cNvPr>
          <p:cNvGrpSpPr/>
          <p:nvPr/>
        </p:nvGrpSpPr>
        <p:grpSpPr>
          <a:xfrm>
            <a:off x="1665683" y="1957242"/>
            <a:ext cx="1800860" cy="2014220"/>
            <a:chOff x="366268" y="2842767"/>
            <a:chExt cx="1800860" cy="2014220"/>
          </a:xfrm>
        </p:grpSpPr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4B416FB1-4AA4-46B3-A87F-2FF951A40DE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808" y="2847340"/>
              <a:ext cx="1795271" cy="2006600"/>
            </a:xfrm>
            <a:prstGeom prst="rect">
              <a:avLst/>
            </a:prstGeom>
          </p:spPr>
        </p:pic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852AA562-CFA2-4C6C-9C80-63632BEB467D}"/>
                </a:ext>
              </a:extLst>
            </p:cNvPr>
            <p:cNvSpPr/>
            <p:nvPr/>
          </p:nvSpPr>
          <p:spPr>
            <a:xfrm>
              <a:off x="368808" y="2845307"/>
              <a:ext cx="1795780" cy="2009139"/>
            </a:xfrm>
            <a:custGeom>
              <a:avLst/>
              <a:gdLst/>
              <a:ahLst/>
              <a:cxnLst/>
              <a:rect l="l" t="t" r="r" b="b"/>
              <a:pathLst>
                <a:path w="1795780" h="2009139">
                  <a:moveTo>
                    <a:pt x="0" y="0"/>
                  </a:moveTo>
                  <a:lnTo>
                    <a:pt x="897636" y="0"/>
                  </a:lnTo>
                  <a:lnTo>
                    <a:pt x="1795271" y="1004316"/>
                  </a:lnTo>
                  <a:lnTo>
                    <a:pt x="897636" y="2008632"/>
                  </a:lnTo>
                  <a:lnTo>
                    <a:pt x="0" y="2008632"/>
                  </a:lnTo>
                  <a:lnTo>
                    <a:pt x="0" y="0"/>
                  </a:lnTo>
                  <a:close/>
                </a:path>
              </a:pathLst>
            </a:custGeom>
            <a:ln w="4572">
              <a:solidFill>
                <a:srgbClr val="5B9A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9F72819D-F410-4C92-AAA2-180214881AB5}"/>
              </a:ext>
            </a:extLst>
          </p:cNvPr>
          <p:cNvSpPr txBox="1"/>
          <p:nvPr/>
        </p:nvSpPr>
        <p:spPr>
          <a:xfrm>
            <a:off x="1443631" y="1165259"/>
            <a:ext cx="1894205" cy="24968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32740" marR="5080" indent="-320675">
              <a:lnSpc>
                <a:spcPts val="2140"/>
              </a:lnSpc>
              <a:spcBef>
                <a:spcPts val="365"/>
              </a:spcBef>
            </a:pPr>
            <a:r>
              <a:rPr sz="1950" b="1" spc="30" dirty="0">
                <a:solidFill>
                  <a:srgbClr val="FF0000"/>
                </a:solidFill>
                <a:latin typeface="Cambria"/>
                <a:cs typeface="Cambria"/>
              </a:rPr>
              <a:t>Organisation </a:t>
            </a:r>
            <a:r>
              <a:rPr sz="1950" b="1" spc="-35" dirty="0">
                <a:solidFill>
                  <a:srgbClr val="FF0000"/>
                </a:solidFill>
                <a:latin typeface="Cambria"/>
                <a:cs typeface="Cambria"/>
              </a:rPr>
              <a:t>de </a:t>
            </a:r>
            <a:r>
              <a:rPr sz="1950" b="1" spc="-4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950" b="1" spc="45" dirty="0">
                <a:solidFill>
                  <a:srgbClr val="FF0000"/>
                </a:solidFill>
                <a:latin typeface="Cambria"/>
                <a:cs typeface="Cambria"/>
              </a:rPr>
              <a:t>la</a:t>
            </a:r>
            <a:r>
              <a:rPr sz="1950" b="1" spc="9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950" b="1" spc="40" dirty="0">
                <a:solidFill>
                  <a:srgbClr val="FF0000"/>
                </a:solidFill>
                <a:latin typeface="Cambria"/>
                <a:cs typeface="Cambria"/>
              </a:rPr>
              <a:t>Journée</a:t>
            </a:r>
            <a:endParaRPr sz="1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 dirty="0">
              <a:latin typeface="Cambria"/>
              <a:cs typeface="Cambria"/>
            </a:endParaRPr>
          </a:p>
          <a:p>
            <a:pPr marL="434340" marR="521334" indent="1270" algn="ctr">
              <a:lnSpc>
                <a:spcPct val="100400"/>
              </a:lnSpc>
            </a:pPr>
            <a:r>
              <a:rPr sz="2300" spc="5" dirty="0">
                <a:latin typeface="Calibri"/>
                <a:cs typeface="Calibri"/>
              </a:rPr>
              <a:t>Les 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40" dirty="0" err="1">
                <a:latin typeface="Calibri"/>
                <a:cs typeface="Calibri"/>
              </a:rPr>
              <a:t>E</a:t>
            </a:r>
            <a:r>
              <a:rPr sz="2300" spc="15" dirty="0" err="1">
                <a:latin typeface="Calibri"/>
                <a:cs typeface="Calibri"/>
              </a:rPr>
              <a:t>q</a:t>
            </a:r>
            <a:r>
              <a:rPr sz="2300" spc="-10" dirty="0" err="1">
                <a:latin typeface="Calibri"/>
                <a:cs typeface="Calibri"/>
              </a:rPr>
              <a:t>u</a:t>
            </a:r>
            <a:r>
              <a:rPr sz="2300" dirty="0" err="1">
                <a:latin typeface="Calibri"/>
                <a:cs typeface="Calibri"/>
              </a:rPr>
              <a:t>i</a:t>
            </a:r>
            <a:r>
              <a:rPr sz="2300" spc="-10" dirty="0" err="1">
                <a:latin typeface="Calibri"/>
                <a:cs typeface="Calibri"/>
              </a:rPr>
              <a:t>p</a:t>
            </a:r>
            <a:r>
              <a:rPr sz="2300" spc="10" dirty="0" err="1">
                <a:latin typeface="Calibri"/>
                <a:cs typeface="Calibri"/>
              </a:rPr>
              <a:t>e</a:t>
            </a:r>
            <a:r>
              <a:rPr sz="2300" dirty="0" err="1">
                <a:latin typeface="Calibri"/>
                <a:cs typeface="Calibri"/>
              </a:rPr>
              <a:t>s</a:t>
            </a:r>
            <a:r>
              <a:rPr sz="2300" dirty="0">
                <a:latin typeface="Calibri"/>
                <a:cs typeface="Calibri"/>
              </a:rPr>
              <a:t>  </a:t>
            </a:r>
            <a:r>
              <a:rPr sz="2300" spc="5" dirty="0">
                <a:latin typeface="Calibri"/>
                <a:cs typeface="Calibri"/>
              </a:rPr>
              <a:t>U</a:t>
            </a:r>
            <a:r>
              <a:rPr lang="fr-FR" sz="2300" spc="5" dirty="0">
                <a:latin typeface="Calibri"/>
                <a:cs typeface="Calibri"/>
              </a:rPr>
              <a:t>11</a:t>
            </a:r>
            <a:endParaRPr sz="2300" dirty="0">
              <a:latin typeface="Calibri"/>
              <a:cs typeface="Calibri"/>
            </a:endParaRPr>
          </a:p>
          <a:p>
            <a:pPr marR="87630" algn="ctr">
              <a:lnSpc>
                <a:spcPct val="100000"/>
              </a:lnSpc>
              <a:spcBef>
                <a:spcPts val="15"/>
              </a:spcBef>
            </a:pPr>
            <a:r>
              <a:rPr sz="2300" spc="5" dirty="0">
                <a:latin typeface="Calibri"/>
                <a:cs typeface="Calibri"/>
              </a:rPr>
              <a:t>U</a:t>
            </a:r>
            <a:r>
              <a:rPr lang="fr-FR" sz="2300" spc="5" dirty="0">
                <a:latin typeface="Calibri"/>
                <a:cs typeface="Calibri"/>
              </a:rPr>
              <a:t>13</a:t>
            </a:r>
            <a:endParaRPr sz="2300" dirty="0">
              <a:latin typeface="Calibri"/>
              <a:cs typeface="Calibri"/>
            </a:endParaRPr>
          </a:p>
        </p:txBody>
      </p:sp>
      <p:grpSp>
        <p:nvGrpSpPr>
          <p:cNvPr id="11" name="object 7">
            <a:extLst>
              <a:ext uri="{FF2B5EF4-FFF2-40B4-BE49-F238E27FC236}">
                <a16:creationId xmlns:a16="http://schemas.microsoft.com/office/drawing/2014/main" id="{DB5314C7-E3A0-49A7-8C5C-DC50ED985B6B}"/>
              </a:ext>
            </a:extLst>
          </p:cNvPr>
          <p:cNvGrpSpPr/>
          <p:nvPr/>
        </p:nvGrpSpPr>
        <p:grpSpPr>
          <a:xfrm>
            <a:off x="1456352" y="4171106"/>
            <a:ext cx="10045837" cy="1484341"/>
            <a:chOff x="195071" y="5056632"/>
            <a:chExt cx="9863328" cy="1414270"/>
          </a:xfrm>
        </p:grpSpPr>
        <p:pic>
          <p:nvPicPr>
            <p:cNvPr id="12" name="object 8">
              <a:extLst>
                <a:ext uri="{FF2B5EF4-FFF2-40B4-BE49-F238E27FC236}">
                  <a16:creationId xmlns:a16="http://schemas.microsoft.com/office/drawing/2014/main" id="{DD29D3AE-498C-41DD-8750-BDD4A41760A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5071" y="6030467"/>
              <a:ext cx="9863328" cy="440435"/>
            </a:xfrm>
            <a:prstGeom prst="rect">
              <a:avLst/>
            </a:prstGeom>
          </p:spPr>
        </p:pic>
        <p:pic>
          <p:nvPicPr>
            <p:cNvPr id="13" name="object 9">
              <a:extLst>
                <a:ext uri="{FF2B5EF4-FFF2-40B4-BE49-F238E27FC236}">
                  <a16:creationId xmlns:a16="http://schemas.microsoft.com/office/drawing/2014/main" id="{1CAE52A5-3EA8-47ED-8450-58B1A1516A6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071" y="5056632"/>
              <a:ext cx="1836419" cy="917448"/>
            </a:xfrm>
            <a:prstGeom prst="rect">
              <a:avLst/>
            </a:prstGeom>
          </p:spPr>
        </p:pic>
      </p:grpSp>
      <p:sp>
        <p:nvSpPr>
          <p:cNvPr id="14" name="object 11">
            <a:extLst>
              <a:ext uri="{FF2B5EF4-FFF2-40B4-BE49-F238E27FC236}">
                <a16:creationId xmlns:a16="http://schemas.microsoft.com/office/drawing/2014/main" id="{DD3126BF-FAB1-4AF3-80BB-51EA3B4CD6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86070" y="544803"/>
            <a:ext cx="276733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+mn-lt"/>
                <a:cs typeface="Arial"/>
              </a:rPr>
              <a:t>FOOTBALL</a:t>
            </a:r>
            <a:endParaRPr dirty="0">
              <a:latin typeface="+mn-lt"/>
              <a:cs typeface="Arial"/>
            </a:endParaRPr>
          </a:p>
        </p:txBody>
      </p:sp>
      <p:grpSp>
        <p:nvGrpSpPr>
          <p:cNvPr id="15" name="object 13">
            <a:extLst>
              <a:ext uri="{FF2B5EF4-FFF2-40B4-BE49-F238E27FC236}">
                <a16:creationId xmlns:a16="http://schemas.microsoft.com/office/drawing/2014/main" id="{B5C80D8B-D15D-44D8-92DC-FF9B8C8D07C5}"/>
              </a:ext>
            </a:extLst>
          </p:cNvPr>
          <p:cNvGrpSpPr/>
          <p:nvPr/>
        </p:nvGrpSpPr>
        <p:grpSpPr>
          <a:xfrm>
            <a:off x="6869928" y="3649073"/>
            <a:ext cx="1024255" cy="451484"/>
            <a:chOff x="5426138" y="4534598"/>
            <a:chExt cx="1024255" cy="451484"/>
          </a:xfrm>
        </p:grpSpPr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1C0971CE-20D4-48D7-B200-8C6065DC204E}"/>
                </a:ext>
              </a:extLst>
            </p:cNvPr>
            <p:cNvSpPr/>
            <p:nvPr/>
          </p:nvSpPr>
          <p:spPr>
            <a:xfrm>
              <a:off x="5431536" y="4539995"/>
              <a:ext cx="1013460" cy="440690"/>
            </a:xfrm>
            <a:custGeom>
              <a:avLst/>
              <a:gdLst/>
              <a:ahLst/>
              <a:cxnLst/>
              <a:rect l="l" t="t" r="r" b="b"/>
              <a:pathLst>
                <a:path w="1013460" h="440689">
                  <a:moveTo>
                    <a:pt x="940308" y="440436"/>
                  </a:moveTo>
                  <a:lnTo>
                    <a:pt x="73152" y="440436"/>
                  </a:lnTo>
                  <a:lnTo>
                    <a:pt x="44362" y="434578"/>
                  </a:lnTo>
                  <a:lnTo>
                    <a:pt x="21145" y="418719"/>
                  </a:lnTo>
                  <a:lnTo>
                    <a:pt x="5643" y="395430"/>
                  </a:lnTo>
                  <a:lnTo>
                    <a:pt x="0" y="367283"/>
                  </a:lnTo>
                  <a:lnTo>
                    <a:pt x="0" y="73151"/>
                  </a:lnTo>
                  <a:lnTo>
                    <a:pt x="5643" y="45005"/>
                  </a:lnTo>
                  <a:lnTo>
                    <a:pt x="21145" y="21716"/>
                  </a:lnTo>
                  <a:lnTo>
                    <a:pt x="44362" y="5857"/>
                  </a:lnTo>
                  <a:lnTo>
                    <a:pt x="73152" y="0"/>
                  </a:lnTo>
                  <a:lnTo>
                    <a:pt x="940308" y="0"/>
                  </a:lnTo>
                  <a:lnTo>
                    <a:pt x="968454" y="5857"/>
                  </a:lnTo>
                  <a:lnTo>
                    <a:pt x="991743" y="21716"/>
                  </a:lnTo>
                  <a:lnTo>
                    <a:pt x="1007602" y="45005"/>
                  </a:lnTo>
                  <a:lnTo>
                    <a:pt x="1013460" y="73151"/>
                  </a:lnTo>
                  <a:lnTo>
                    <a:pt x="1013460" y="367283"/>
                  </a:lnTo>
                  <a:lnTo>
                    <a:pt x="1007602" y="395430"/>
                  </a:lnTo>
                  <a:lnTo>
                    <a:pt x="991743" y="418719"/>
                  </a:lnTo>
                  <a:lnTo>
                    <a:pt x="968454" y="434578"/>
                  </a:lnTo>
                  <a:lnTo>
                    <a:pt x="940308" y="4404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FCA182A5-B75D-42F3-8B85-CCF77CD60082}"/>
                </a:ext>
              </a:extLst>
            </p:cNvPr>
            <p:cNvSpPr/>
            <p:nvPr/>
          </p:nvSpPr>
          <p:spPr>
            <a:xfrm>
              <a:off x="5431536" y="4539995"/>
              <a:ext cx="1013460" cy="440690"/>
            </a:xfrm>
            <a:custGeom>
              <a:avLst/>
              <a:gdLst/>
              <a:ahLst/>
              <a:cxnLst/>
              <a:rect l="l" t="t" r="r" b="b"/>
              <a:pathLst>
                <a:path w="1013460" h="440689">
                  <a:moveTo>
                    <a:pt x="0" y="73151"/>
                  </a:moveTo>
                  <a:lnTo>
                    <a:pt x="5643" y="45005"/>
                  </a:lnTo>
                  <a:lnTo>
                    <a:pt x="21145" y="21716"/>
                  </a:lnTo>
                  <a:lnTo>
                    <a:pt x="44362" y="5857"/>
                  </a:lnTo>
                  <a:lnTo>
                    <a:pt x="73152" y="0"/>
                  </a:lnTo>
                  <a:lnTo>
                    <a:pt x="940308" y="0"/>
                  </a:lnTo>
                  <a:lnTo>
                    <a:pt x="968454" y="5857"/>
                  </a:lnTo>
                  <a:lnTo>
                    <a:pt x="991743" y="21716"/>
                  </a:lnTo>
                  <a:lnTo>
                    <a:pt x="1007602" y="45005"/>
                  </a:lnTo>
                  <a:lnTo>
                    <a:pt x="1013460" y="73151"/>
                  </a:lnTo>
                  <a:lnTo>
                    <a:pt x="1013460" y="367283"/>
                  </a:lnTo>
                  <a:lnTo>
                    <a:pt x="1007602" y="395430"/>
                  </a:lnTo>
                  <a:lnTo>
                    <a:pt x="991743" y="418719"/>
                  </a:lnTo>
                  <a:lnTo>
                    <a:pt x="968454" y="434578"/>
                  </a:lnTo>
                  <a:lnTo>
                    <a:pt x="940308" y="440436"/>
                  </a:lnTo>
                  <a:lnTo>
                    <a:pt x="73152" y="440436"/>
                  </a:lnTo>
                  <a:lnTo>
                    <a:pt x="44362" y="434578"/>
                  </a:lnTo>
                  <a:lnTo>
                    <a:pt x="21145" y="418719"/>
                  </a:lnTo>
                  <a:lnTo>
                    <a:pt x="5643" y="395430"/>
                  </a:lnTo>
                  <a:lnTo>
                    <a:pt x="0" y="367283"/>
                  </a:lnTo>
                  <a:lnTo>
                    <a:pt x="0" y="73151"/>
                  </a:lnTo>
                  <a:close/>
                </a:path>
              </a:pathLst>
            </a:custGeom>
            <a:ln w="106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0A6CD9A-3DC0-2825-83AF-B3F2AB316377}"/>
              </a:ext>
            </a:extLst>
          </p:cNvPr>
          <p:cNvGraphicFramePr>
            <a:graphicFrameLocks noGrp="1"/>
          </p:cNvGraphicFramePr>
          <p:nvPr/>
        </p:nvGraphicFramePr>
        <p:xfrm>
          <a:off x="1816100" y="-3676650"/>
          <a:ext cx="8191498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7167">
                  <a:extLst>
                    <a:ext uri="{9D8B030D-6E8A-4147-A177-3AD203B41FA5}">
                      <a16:colId xmlns:a16="http://schemas.microsoft.com/office/drawing/2014/main" val="1058631967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3340285897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2027402177"/>
                    </a:ext>
                  </a:extLst>
                </a:gridCol>
                <a:gridCol w="1269019">
                  <a:extLst>
                    <a:ext uri="{9D8B030D-6E8A-4147-A177-3AD203B41FA5}">
                      <a16:colId xmlns:a16="http://schemas.microsoft.com/office/drawing/2014/main" val="2508211369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881274683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3342599262"/>
                    </a:ext>
                  </a:extLst>
                </a:gridCol>
                <a:gridCol w="1296808">
                  <a:extLst>
                    <a:ext uri="{9D8B030D-6E8A-4147-A177-3AD203B41FA5}">
                      <a16:colId xmlns:a16="http://schemas.microsoft.com/office/drawing/2014/main" val="310235853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Lieu du</a:t>
                      </a:r>
                      <a:br>
                        <a:rPr lang="fr-FR" sz="1000" u="none" strike="noStrike">
                          <a:effectLst/>
                        </a:rPr>
                      </a:br>
                      <a:r>
                        <a:rPr lang="fr-FR" sz="1000" u="none" strike="noStrike">
                          <a:effectLst/>
                        </a:rPr>
                        <a:t>Plateau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EXCELSIOR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CENTRAL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TAIARAPU FC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EXCELSIOR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CENTRAL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TAIARAPU FC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814241"/>
                  </a:ext>
                </a:extLst>
              </a:tr>
              <a:tr h="26670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SAMEDI 19 NOVEMBRE</a:t>
                      </a:r>
                      <a:endParaRPr lang="fr-F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EXCELSIOR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CENTRAL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TAIARAPU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EXCELSIOR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CENTRAL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TAIARAPU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582939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DRAGON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MANU URA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PUEU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DRAGON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MANU URA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PUEU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182368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VENUS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TEFANA (4)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PAPARA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VENUS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TEFANA (4)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PAPARA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530516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ARUE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T.PUNARUU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MATAIEA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ARUE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T.PUNARUU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MATAIEA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996665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OL. MAHINA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PIRAE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OL. MAHINA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PIRAE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687759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JT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JT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17767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PAPENOO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PAPENOO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48522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HITIA'A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AS HITIA'A FC (1)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869662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97D5190B-3033-42B5-ADA8-79863B8374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550" y="9915525"/>
            <a:ext cx="558800" cy="60642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573CEF44-A205-47C9-BABE-A6CFC6ECB3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038" y="9934575"/>
            <a:ext cx="552450" cy="600075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954ACF4A-2CB2-32FB-B262-24D375CEB318}"/>
              </a:ext>
            </a:extLst>
          </p:cNvPr>
          <p:cNvSpPr txBox="1"/>
          <p:nvPr/>
        </p:nvSpPr>
        <p:spPr>
          <a:xfrm>
            <a:off x="4169938" y="160512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U11</a:t>
            </a:r>
            <a:endParaRPr lang="fr-PF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F428FD1-BDBC-607F-BF3B-A5AA86309297}"/>
              </a:ext>
            </a:extLst>
          </p:cNvPr>
          <p:cNvSpPr txBox="1"/>
          <p:nvPr/>
        </p:nvSpPr>
        <p:spPr>
          <a:xfrm>
            <a:off x="7698470" y="160512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U13</a:t>
            </a:r>
            <a:endParaRPr lang="fr-PF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EE60727-2C54-8023-5582-C2E58818D1FF}"/>
              </a:ext>
            </a:extLst>
          </p:cNvPr>
          <p:cNvSpPr txBox="1"/>
          <p:nvPr/>
        </p:nvSpPr>
        <p:spPr>
          <a:xfrm>
            <a:off x="4040870" y="4258224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8H30 / 11h00                                     </a:t>
            </a:r>
            <a:r>
              <a:rPr lang="fr-FR" b="1" dirty="0" err="1"/>
              <a:t>11H00</a:t>
            </a:r>
            <a:r>
              <a:rPr lang="fr-FR" b="1" dirty="0"/>
              <a:t> / 13H30</a:t>
            </a:r>
            <a:endParaRPr lang="fr-PF" b="1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5F6E86B-78B4-72B0-BC09-8D771B4D089B}"/>
              </a:ext>
            </a:extLst>
          </p:cNvPr>
          <p:cNvSpPr txBox="1"/>
          <p:nvPr/>
        </p:nvSpPr>
        <p:spPr>
          <a:xfrm>
            <a:off x="5456649" y="2039075"/>
            <a:ext cx="1013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A/B</a:t>
            </a:r>
          </a:p>
          <a:p>
            <a:r>
              <a:rPr lang="fr-FR" dirty="0"/>
              <a:t>C/D</a:t>
            </a:r>
          </a:p>
          <a:p>
            <a:r>
              <a:rPr lang="fr-FR" dirty="0"/>
              <a:t>E</a:t>
            </a:r>
          </a:p>
          <a:p>
            <a:r>
              <a:rPr lang="fr-FR" dirty="0"/>
              <a:t>F</a:t>
            </a:r>
          </a:p>
          <a:p>
            <a:r>
              <a:rPr lang="fr-FR" dirty="0"/>
              <a:t>G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A3C46AF6-CB10-69AF-AF08-75B41272CD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5049" y="2009043"/>
            <a:ext cx="1645920" cy="172974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2AFA11A8-6F28-4153-D441-FF7BC7D9C5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3615" y="2051160"/>
            <a:ext cx="1645920" cy="1729740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4725D1EB-1C95-7C0C-7049-BA9D8487DE9B}"/>
              </a:ext>
            </a:extLst>
          </p:cNvPr>
          <p:cNvSpPr txBox="1"/>
          <p:nvPr/>
        </p:nvSpPr>
        <p:spPr>
          <a:xfrm>
            <a:off x="9139535" y="2103276"/>
            <a:ext cx="1013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A/B</a:t>
            </a:r>
          </a:p>
          <a:p>
            <a:r>
              <a:rPr lang="fr-FR" dirty="0"/>
              <a:t>C/D</a:t>
            </a:r>
          </a:p>
          <a:p>
            <a:r>
              <a:rPr lang="fr-FR" dirty="0"/>
              <a:t>E</a:t>
            </a:r>
          </a:p>
          <a:p>
            <a:r>
              <a:rPr lang="fr-FR" dirty="0"/>
              <a:t>F</a:t>
            </a:r>
          </a:p>
          <a:p>
            <a:r>
              <a:rPr lang="fr-FR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919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F3DFED-AF9B-1409-624E-C3FF2498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27" y="218645"/>
            <a:ext cx="9259504" cy="1325563"/>
          </a:xfrm>
        </p:spPr>
        <p:txBody>
          <a:bodyPr>
            <a:normAutofit/>
          </a:bodyPr>
          <a:lstStyle/>
          <a:p>
            <a:r>
              <a:rPr lang="fr-FR" sz="3200" dirty="0"/>
              <a:t>Les préconisations de Format pour un temps de jeu suffisant </a:t>
            </a:r>
            <a:endParaRPr lang="fr-PF" sz="32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8C7F66-E939-042F-0250-22CCE735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3</a:t>
            </a:fld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21A1DDA-DECF-26CE-2269-32C94136E3C8}"/>
              </a:ext>
            </a:extLst>
          </p:cNvPr>
          <p:cNvSpPr txBox="1"/>
          <p:nvPr/>
        </p:nvSpPr>
        <p:spPr>
          <a:xfrm>
            <a:off x="5405890" y="3295875"/>
            <a:ext cx="1864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La Lettre correspond à celle en face de votre club diapo précédente </a:t>
            </a:r>
            <a:endParaRPr lang="fr-PF" sz="1600" b="1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D1219277-EF96-9DCC-AC84-FED6DBEF6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21" y="1314363"/>
            <a:ext cx="4861869" cy="2344482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FD615566-5160-01D5-E143-7FDCF72B3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549" y="1314363"/>
            <a:ext cx="4763430" cy="250460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0C793EE0-1639-76EE-43EA-B98A2265C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21" y="3883516"/>
            <a:ext cx="4880085" cy="271041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2F25B246-39F3-1DD6-D314-CD1506392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0549" y="3979682"/>
            <a:ext cx="4763430" cy="274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1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4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87228" y="6356603"/>
            <a:ext cx="1013460" cy="364490"/>
          </a:xfrm>
          <a:custGeom>
            <a:avLst/>
            <a:gdLst/>
            <a:ahLst/>
            <a:cxnLst/>
            <a:rect l="l" t="t" r="r" b="b"/>
            <a:pathLst>
              <a:path w="1013459" h="364490">
                <a:moveTo>
                  <a:pt x="0" y="182118"/>
                </a:moveTo>
                <a:lnTo>
                  <a:pt x="18097" y="133702"/>
                </a:lnTo>
                <a:lnTo>
                  <a:pt x="69172" y="90198"/>
                </a:lnTo>
                <a:lnTo>
                  <a:pt x="105568" y="70829"/>
                </a:lnTo>
                <a:lnTo>
                  <a:pt x="148399" y="53340"/>
                </a:lnTo>
                <a:lnTo>
                  <a:pt x="197061" y="37945"/>
                </a:lnTo>
                <a:lnTo>
                  <a:pt x="250951" y="24863"/>
                </a:lnTo>
                <a:lnTo>
                  <a:pt x="309467" y="14311"/>
                </a:lnTo>
                <a:lnTo>
                  <a:pt x="372004" y="6505"/>
                </a:lnTo>
                <a:lnTo>
                  <a:pt x="437959" y="1662"/>
                </a:lnTo>
                <a:lnTo>
                  <a:pt x="506729" y="0"/>
                </a:lnTo>
                <a:lnTo>
                  <a:pt x="575500" y="1662"/>
                </a:lnTo>
                <a:lnTo>
                  <a:pt x="641455" y="6505"/>
                </a:lnTo>
                <a:lnTo>
                  <a:pt x="703992" y="14311"/>
                </a:lnTo>
                <a:lnTo>
                  <a:pt x="762507" y="24863"/>
                </a:lnTo>
                <a:lnTo>
                  <a:pt x="816398" y="37945"/>
                </a:lnTo>
                <a:lnTo>
                  <a:pt x="865060" y="53340"/>
                </a:lnTo>
                <a:lnTo>
                  <a:pt x="907891" y="70829"/>
                </a:lnTo>
                <a:lnTo>
                  <a:pt x="944287" y="90198"/>
                </a:lnTo>
                <a:lnTo>
                  <a:pt x="995362" y="133702"/>
                </a:lnTo>
                <a:lnTo>
                  <a:pt x="1013460" y="182118"/>
                </a:lnTo>
                <a:lnTo>
                  <a:pt x="1008835" y="206830"/>
                </a:lnTo>
                <a:lnTo>
                  <a:pt x="973645" y="253007"/>
                </a:lnTo>
                <a:lnTo>
                  <a:pt x="907891" y="293406"/>
                </a:lnTo>
                <a:lnTo>
                  <a:pt x="865060" y="310896"/>
                </a:lnTo>
                <a:lnTo>
                  <a:pt x="816398" y="326290"/>
                </a:lnTo>
                <a:lnTo>
                  <a:pt x="762507" y="339372"/>
                </a:lnTo>
                <a:lnTo>
                  <a:pt x="703992" y="349924"/>
                </a:lnTo>
                <a:lnTo>
                  <a:pt x="641455" y="357730"/>
                </a:lnTo>
                <a:lnTo>
                  <a:pt x="575500" y="362573"/>
                </a:lnTo>
                <a:lnTo>
                  <a:pt x="506729" y="364236"/>
                </a:lnTo>
                <a:lnTo>
                  <a:pt x="437959" y="362573"/>
                </a:lnTo>
                <a:lnTo>
                  <a:pt x="372004" y="357730"/>
                </a:lnTo>
                <a:lnTo>
                  <a:pt x="309467" y="349924"/>
                </a:lnTo>
                <a:lnTo>
                  <a:pt x="250952" y="339372"/>
                </a:lnTo>
                <a:lnTo>
                  <a:pt x="197061" y="326290"/>
                </a:lnTo>
                <a:lnTo>
                  <a:pt x="148399" y="310896"/>
                </a:lnTo>
                <a:lnTo>
                  <a:pt x="105568" y="293406"/>
                </a:lnTo>
                <a:lnTo>
                  <a:pt x="69172" y="274037"/>
                </a:lnTo>
                <a:lnTo>
                  <a:pt x="18097" y="230533"/>
                </a:lnTo>
                <a:lnTo>
                  <a:pt x="0" y="182118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D41523B8-8AFB-25EF-3587-0CD3E502CACD}"/>
              </a:ext>
            </a:extLst>
          </p:cNvPr>
          <p:cNvGrpSpPr/>
          <p:nvPr/>
        </p:nvGrpSpPr>
        <p:grpSpPr>
          <a:xfrm>
            <a:off x="1475883" y="304609"/>
            <a:ext cx="10025554" cy="5755874"/>
            <a:chOff x="976122" y="1066800"/>
            <a:chExt cx="8556625" cy="5276215"/>
          </a:xfrm>
        </p:grpSpPr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6460BFB2-1AE3-B4BA-765B-B0C61CC680F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2979" y="1066800"/>
              <a:ext cx="8549639" cy="527608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9B3A9103-67B1-5982-A28D-47E172D4FDAE}"/>
                </a:ext>
              </a:extLst>
            </p:cNvPr>
            <p:cNvSpPr/>
            <p:nvPr/>
          </p:nvSpPr>
          <p:spPr>
            <a:xfrm>
              <a:off x="981456" y="4122419"/>
              <a:ext cx="544195" cy="841375"/>
            </a:xfrm>
            <a:custGeom>
              <a:avLst/>
              <a:gdLst/>
              <a:ahLst/>
              <a:cxnLst/>
              <a:rect l="l" t="t" r="r" b="b"/>
              <a:pathLst>
                <a:path w="544194" h="841375">
                  <a:moveTo>
                    <a:pt x="544068" y="841248"/>
                  </a:moveTo>
                  <a:lnTo>
                    <a:pt x="0" y="841248"/>
                  </a:lnTo>
                  <a:lnTo>
                    <a:pt x="0" y="0"/>
                  </a:lnTo>
                  <a:lnTo>
                    <a:pt x="544068" y="0"/>
                  </a:lnTo>
                  <a:lnTo>
                    <a:pt x="544068" y="8412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5ED20BFE-9089-20A7-1138-4A8A682812E4}"/>
                </a:ext>
              </a:extLst>
            </p:cNvPr>
            <p:cNvSpPr/>
            <p:nvPr/>
          </p:nvSpPr>
          <p:spPr>
            <a:xfrm>
              <a:off x="981456" y="4122419"/>
              <a:ext cx="544195" cy="841375"/>
            </a:xfrm>
            <a:custGeom>
              <a:avLst/>
              <a:gdLst/>
              <a:ahLst/>
              <a:cxnLst/>
              <a:rect l="l" t="t" r="r" b="b"/>
              <a:pathLst>
                <a:path w="544194" h="841375">
                  <a:moveTo>
                    <a:pt x="0" y="0"/>
                  </a:moveTo>
                  <a:lnTo>
                    <a:pt x="544068" y="0"/>
                  </a:lnTo>
                  <a:lnTo>
                    <a:pt x="544068" y="841248"/>
                  </a:lnTo>
                  <a:lnTo>
                    <a:pt x="0" y="841248"/>
                  </a:lnTo>
                  <a:lnTo>
                    <a:pt x="0" y="0"/>
                  </a:lnTo>
                  <a:close/>
                </a:path>
              </a:pathLst>
            </a:custGeom>
            <a:ln w="106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FAD4CFE2-7671-1EDA-5C59-4593225F1579}"/>
                </a:ext>
              </a:extLst>
            </p:cNvPr>
            <p:cNvSpPr/>
            <p:nvPr/>
          </p:nvSpPr>
          <p:spPr>
            <a:xfrm>
              <a:off x="9076943" y="4245864"/>
              <a:ext cx="455930" cy="645160"/>
            </a:xfrm>
            <a:custGeom>
              <a:avLst/>
              <a:gdLst/>
              <a:ahLst/>
              <a:cxnLst/>
              <a:rect l="l" t="t" r="r" b="b"/>
              <a:pathLst>
                <a:path w="455929" h="645160">
                  <a:moveTo>
                    <a:pt x="455675" y="644651"/>
                  </a:moveTo>
                  <a:lnTo>
                    <a:pt x="0" y="644651"/>
                  </a:lnTo>
                  <a:lnTo>
                    <a:pt x="0" y="0"/>
                  </a:lnTo>
                  <a:lnTo>
                    <a:pt x="455675" y="0"/>
                  </a:lnTo>
                  <a:lnTo>
                    <a:pt x="455675" y="6446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354A08-E426-421B-BF53-6A59827C4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0B921C-D43C-4DC4-99AC-04E6022A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5</a:t>
            </a:fld>
            <a:endParaRPr lang="fr-FR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CF813E0F-A333-44EF-8CA2-6612E6DE66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0620" y="359324"/>
            <a:ext cx="8562693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5" dirty="0">
                <a:latin typeface="+mn-lt"/>
              </a:rPr>
              <a:t>Rappel</a:t>
            </a:r>
            <a:r>
              <a:rPr spc="190" dirty="0">
                <a:latin typeface="+mn-lt"/>
              </a:rPr>
              <a:t> </a:t>
            </a:r>
            <a:r>
              <a:rPr spc="30" dirty="0">
                <a:latin typeface="+mn-lt"/>
              </a:rPr>
              <a:t>Règles</a:t>
            </a:r>
            <a:r>
              <a:rPr spc="200" dirty="0">
                <a:latin typeface="+mn-lt"/>
              </a:rPr>
              <a:t> </a:t>
            </a:r>
            <a:r>
              <a:rPr spc="-10" dirty="0">
                <a:latin typeface="+mn-lt"/>
              </a:rPr>
              <a:t>du</a:t>
            </a:r>
            <a:r>
              <a:rPr spc="170" dirty="0">
                <a:latin typeface="+mn-lt"/>
              </a:rPr>
              <a:t> </a:t>
            </a:r>
            <a:r>
              <a:rPr spc="425" dirty="0">
                <a:latin typeface="+mn-lt"/>
              </a:rPr>
              <a:t>BEACH</a:t>
            </a:r>
            <a:r>
              <a:rPr spc="130" dirty="0">
                <a:latin typeface="+mn-lt"/>
              </a:rPr>
              <a:t> </a:t>
            </a:r>
            <a:r>
              <a:rPr spc="445" dirty="0">
                <a:latin typeface="+mn-lt"/>
              </a:rPr>
              <a:t>SOCCER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7A80711-31A4-448A-B4DA-B2FF801028C0}"/>
              </a:ext>
            </a:extLst>
          </p:cNvPr>
          <p:cNvGrpSpPr/>
          <p:nvPr/>
        </p:nvGrpSpPr>
        <p:grpSpPr>
          <a:xfrm>
            <a:off x="1183907" y="1219850"/>
            <a:ext cx="5149776" cy="5007695"/>
            <a:chOff x="844295" y="2017775"/>
            <a:chExt cx="4447032" cy="4556759"/>
          </a:xfrm>
        </p:grpSpPr>
        <p:pic>
          <p:nvPicPr>
            <p:cNvPr id="8" name="object 3">
              <a:extLst>
                <a:ext uri="{FF2B5EF4-FFF2-40B4-BE49-F238E27FC236}">
                  <a16:creationId xmlns:a16="http://schemas.microsoft.com/office/drawing/2014/main" id="{EAF2901E-7E6D-428A-B864-9B01165B93C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4295" y="2017775"/>
              <a:ext cx="4447032" cy="4556759"/>
            </a:xfrm>
            <a:prstGeom prst="rect">
              <a:avLst/>
            </a:prstGeom>
          </p:spPr>
        </p:pic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00106A17-47BE-48C7-8865-06B206FF416C}"/>
                </a:ext>
              </a:extLst>
            </p:cNvPr>
            <p:cNvSpPr txBox="1"/>
            <p:nvPr/>
          </p:nvSpPr>
          <p:spPr>
            <a:xfrm>
              <a:off x="912349" y="2038600"/>
              <a:ext cx="4227195" cy="2439670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Arbitrage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jeunes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sur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cotés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du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Terrain</a:t>
              </a:r>
              <a:endParaRPr sz="1300" dirty="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55"/>
                </a:spcBef>
              </a:pPr>
              <a:endParaRPr sz="1250" dirty="0">
                <a:latin typeface="Calibri"/>
                <a:cs typeface="Calibri"/>
              </a:endParaRPr>
            </a:p>
            <a:p>
              <a:pPr marL="12700" marR="5080">
                <a:lnSpc>
                  <a:spcPct val="101600"/>
                </a:lnSpc>
                <a:buChar char="•"/>
                <a:tabLst>
                  <a:tab pos="172085" algn="l"/>
                </a:tabLst>
              </a:pP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4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+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1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gardien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 chaque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côté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sur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terrain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(équipe </a:t>
              </a:r>
              <a:r>
                <a:rPr sz="1300" b="1" spc="-27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composée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de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12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 joueurs</a:t>
              </a:r>
              <a:r>
                <a:rPr sz="1300" b="1" spc="2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dont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2</a:t>
              </a:r>
              <a:r>
                <a:rPr sz="1300" b="1" spc="-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gardiens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maximum)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Remplacements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joueurs</a:t>
              </a:r>
              <a:r>
                <a:rPr sz="1300" b="1" spc="4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illimité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avec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Chasuble</a:t>
              </a:r>
              <a:endParaRPr sz="1300" dirty="0">
                <a:latin typeface="Calibri"/>
                <a:cs typeface="Calibri"/>
              </a:endParaRPr>
            </a:p>
            <a:p>
              <a:pPr marL="12700" marR="10160" indent="38100">
                <a:lnSpc>
                  <a:spcPct val="101600"/>
                </a:lnSpc>
                <a:buChar char="•"/>
                <a:tabLst>
                  <a:tab pos="173355" algn="l"/>
                </a:tabLst>
              </a:pPr>
              <a:r>
                <a:rPr sz="1300" b="1" spc="-30" dirty="0">
                  <a:solidFill>
                    <a:srgbClr val="FFFFFF"/>
                  </a:solidFill>
                  <a:latin typeface="Calibri"/>
                  <a:cs typeface="Calibri"/>
                </a:rPr>
                <a:t>Tous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les coups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francs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sont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directs,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qui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reçoit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la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faute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doit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tirer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sauf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s’il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est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blessé.</a:t>
              </a:r>
              <a:endParaRPr sz="1300" dirty="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55"/>
                </a:spcBef>
                <a:buClr>
                  <a:srgbClr val="FFFFFF"/>
                </a:buClr>
                <a:buFont typeface="Calibri"/>
                <a:buChar char="•"/>
              </a:pPr>
              <a:endParaRPr sz="1250" dirty="0">
                <a:latin typeface="Calibri"/>
                <a:cs typeface="Calibri"/>
              </a:endParaRPr>
            </a:p>
            <a:p>
              <a:pPr marL="12700" marR="213360">
                <a:lnSpc>
                  <a:spcPct val="101499"/>
                </a:lnSpc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Zone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9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mètres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(penalty)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délimitée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 des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drapeaux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jaunes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ligne médiane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délimitée</a:t>
              </a:r>
              <a:r>
                <a:rPr sz="13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drapeaux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rouges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4’’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pour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toutes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les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remises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en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Jeu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049C43A0-5D43-4D7E-90B1-CE64979857E7}"/>
                </a:ext>
              </a:extLst>
            </p:cNvPr>
            <p:cNvSpPr txBox="1"/>
            <p:nvPr/>
          </p:nvSpPr>
          <p:spPr>
            <a:xfrm>
              <a:off x="912349" y="4653803"/>
              <a:ext cx="4255770" cy="1031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1499"/>
                </a:lnSpc>
                <a:spcBef>
                  <a:spcPts val="95"/>
                </a:spcBef>
                <a:buChar char="•"/>
                <a:tabLst>
                  <a:tab pos="13525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Un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coup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franc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direct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accordé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à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l’équipe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adverse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sur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point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central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imaginaire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si</a:t>
              </a:r>
              <a:r>
                <a:rPr sz="1300" b="1" spc="29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gardien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but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réceptionne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ballon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à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main à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l’occasion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d’une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deuxième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passe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en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retrait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consécutive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 la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part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d’un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coéquipier,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sans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qu’un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adversaire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n’ait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touché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ballon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8957B32E-6B6E-4527-A75C-EA0E641FC899}"/>
                </a:ext>
              </a:extLst>
            </p:cNvPr>
            <p:cNvSpPr txBox="1"/>
            <p:nvPr/>
          </p:nvSpPr>
          <p:spPr>
            <a:xfrm>
              <a:off x="912349" y="5860753"/>
              <a:ext cx="4147820" cy="62928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1600"/>
                </a:lnSpc>
                <a:spcBef>
                  <a:spcPts val="95"/>
                </a:spcBef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Carton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rouge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: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joueur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expulsé,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et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remplaçant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(coéquipier)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ne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peut pas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entrer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avant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un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délai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minutes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(sauf si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un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but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est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marqué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pendant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ces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minutes).</a:t>
              </a:r>
              <a:endParaRPr sz="1300" dirty="0">
                <a:latin typeface="Calibri"/>
                <a:cs typeface="Calibri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36FEB9E8-56C6-459C-9D92-205353A5A94D}"/>
              </a:ext>
            </a:extLst>
          </p:cNvPr>
          <p:cNvGrpSpPr/>
          <p:nvPr/>
        </p:nvGrpSpPr>
        <p:grpSpPr>
          <a:xfrm>
            <a:off x="6448926" y="1212783"/>
            <a:ext cx="5024387" cy="4898399"/>
            <a:chOff x="5615178" y="2119122"/>
            <a:chExt cx="4317491" cy="4224852"/>
          </a:xfrm>
        </p:grpSpPr>
        <p:grpSp>
          <p:nvGrpSpPr>
            <p:cNvPr id="13" name="object 7">
              <a:extLst>
                <a:ext uri="{FF2B5EF4-FFF2-40B4-BE49-F238E27FC236}">
                  <a16:creationId xmlns:a16="http://schemas.microsoft.com/office/drawing/2014/main" id="{F9238147-7BE5-4971-9951-3AEB4628954B}"/>
                </a:ext>
              </a:extLst>
            </p:cNvPr>
            <p:cNvGrpSpPr/>
            <p:nvPr/>
          </p:nvGrpSpPr>
          <p:grpSpPr>
            <a:xfrm>
              <a:off x="5791961" y="2280666"/>
              <a:ext cx="4135754" cy="1958339"/>
              <a:chOff x="5791961" y="2280666"/>
              <a:chExt cx="4135754" cy="1958339"/>
            </a:xfrm>
          </p:grpSpPr>
          <p:sp>
            <p:nvSpPr>
              <p:cNvPr id="45" name="object 8">
                <a:extLst>
                  <a:ext uri="{FF2B5EF4-FFF2-40B4-BE49-F238E27FC236}">
                    <a16:creationId xmlns:a16="http://schemas.microsoft.com/office/drawing/2014/main" id="{50030244-8ADB-4515-BFE7-0AAD6A29AE4B}"/>
                  </a:ext>
                </a:extLst>
              </p:cNvPr>
              <p:cNvSpPr/>
              <p:nvPr/>
            </p:nvSpPr>
            <p:spPr>
              <a:xfrm>
                <a:off x="5797295" y="2286000"/>
                <a:ext cx="3953510" cy="1948180"/>
              </a:xfrm>
              <a:custGeom>
                <a:avLst/>
                <a:gdLst/>
                <a:ahLst/>
                <a:cxnLst/>
                <a:rect l="l" t="t" r="r" b="b"/>
                <a:pathLst>
                  <a:path w="3953509" h="1948179">
                    <a:moveTo>
                      <a:pt x="3953255" y="1947672"/>
                    </a:moveTo>
                    <a:lnTo>
                      <a:pt x="0" y="1947672"/>
                    </a:lnTo>
                    <a:lnTo>
                      <a:pt x="0" y="0"/>
                    </a:lnTo>
                    <a:lnTo>
                      <a:pt x="3953255" y="0"/>
                    </a:lnTo>
                    <a:lnTo>
                      <a:pt x="3953255" y="1947672"/>
                    </a:lnTo>
                    <a:close/>
                  </a:path>
                </a:pathLst>
              </a:custGeom>
              <a:solidFill>
                <a:srgbClr val="FFD86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9">
                <a:extLst>
                  <a:ext uri="{FF2B5EF4-FFF2-40B4-BE49-F238E27FC236}">
                    <a16:creationId xmlns:a16="http://schemas.microsoft.com/office/drawing/2014/main" id="{DC7BD564-5871-4D88-8A36-8D4F394ACF49}"/>
                  </a:ext>
                </a:extLst>
              </p:cNvPr>
              <p:cNvSpPr/>
              <p:nvPr/>
            </p:nvSpPr>
            <p:spPr>
              <a:xfrm>
                <a:off x="5797295" y="2286000"/>
                <a:ext cx="3953510" cy="1948180"/>
              </a:xfrm>
              <a:custGeom>
                <a:avLst/>
                <a:gdLst/>
                <a:ahLst/>
                <a:cxnLst/>
                <a:rect l="l" t="t" r="r" b="b"/>
                <a:pathLst>
                  <a:path w="3953509" h="1948179">
                    <a:moveTo>
                      <a:pt x="0" y="0"/>
                    </a:moveTo>
                    <a:lnTo>
                      <a:pt x="3953255" y="0"/>
                    </a:lnTo>
                    <a:lnTo>
                      <a:pt x="3953255" y="1947672"/>
                    </a:lnTo>
                    <a:lnTo>
                      <a:pt x="0" y="1947672"/>
                    </a:lnTo>
                    <a:lnTo>
                      <a:pt x="0" y="0"/>
                    </a:lnTo>
                    <a:close/>
                  </a:path>
                </a:pathLst>
              </a:custGeom>
              <a:ln w="10668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10">
                <a:extLst>
                  <a:ext uri="{FF2B5EF4-FFF2-40B4-BE49-F238E27FC236}">
                    <a16:creationId xmlns:a16="http://schemas.microsoft.com/office/drawing/2014/main" id="{FF8EEDF7-4577-40E8-8DC8-E5AF42831E92}"/>
                  </a:ext>
                </a:extLst>
              </p:cNvPr>
              <p:cNvSpPr/>
              <p:nvPr/>
            </p:nvSpPr>
            <p:spPr>
              <a:xfrm>
                <a:off x="9756647" y="2999232"/>
                <a:ext cx="17081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70815" h="520064">
                    <a:moveTo>
                      <a:pt x="143256" y="519683"/>
                    </a:moveTo>
                    <a:lnTo>
                      <a:pt x="28956" y="519683"/>
                    </a:lnTo>
                    <a:lnTo>
                      <a:pt x="18002" y="517540"/>
                    </a:lnTo>
                    <a:lnTo>
                      <a:pt x="8762" y="511683"/>
                    </a:lnTo>
                    <a:lnTo>
                      <a:pt x="2381" y="502967"/>
                    </a:lnTo>
                    <a:lnTo>
                      <a:pt x="0" y="492251"/>
                    </a:lnTo>
                    <a:lnTo>
                      <a:pt x="0" y="28955"/>
                    </a:lnTo>
                    <a:lnTo>
                      <a:pt x="2381" y="18002"/>
                    </a:lnTo>
                    <a:lnTo>
                      <a:pt x="8763" y="8762"/>
                    </a:lnTo>
                    <a:lnTo>
                      <a:pt x="18002" y="2381"/>
                    </a:lnTo>
                    <a:lnTo>
                      <a:pt x="28956" y="0"/>
                    </a:lnTo>
                    <a:lnTo>
                      <a:pt x="143256" y="0"/>
                    </a:lnTo>
                    <a:lnTo>
                      <a:pt x="153971" y="2381"/>
                    </a:lnTo>
                    <a:lnTo>
                      <a:pt x="162686" y="8762"/>
                    </a:lnTo>
                    <a:lnTo>
                      <a:pt x="168544" y="18002"/>
                    </a:lnTo>
                    <a:lnTo>
                      <a:pt x="170688" y="28955"/>
                    </a:lnTo>
                    <a:lnTo>
                      <a:pt x="170688" y="492251"/>
                    </a:lnTo>
                    <a:lnTo>
                      <a:pt x="168544" y="502967"/>
                    </a:lnTo>
                    <a:lnTo>
                      <a:pt x="162686" y="511683"/>
                    </a:lnTo>
                    <a:lnTo>
                      <a:pt x="153971" y="517540"/>
                    </a:lnTo>
                    <a:lnTo>
                      <a:pt x="143256" y="519683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pic>
          <p:nvPicPr>
            <p:cNvPr id="14" name="object 11">
              <a:extLst>
                <a:ext uri="{FF2B5EF4-FFF2-40B4-BE49-F238E27FC236}">
                  <a16:creationId xmlns:a16="http://schemas.microsoft.com/office/drawing/2014/main" id="{51D32BC2-42BF-443B-AB7B-3CF5AFAFE81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81165" y="3188969"/>
              <a:ext cx="138684" cy="140208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3D71AAA0-1AE1-4EBA-969C-B59A86F538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79742" y="3207258"/>
              <a:ext cx="138683" cy="140208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:a16="http://schemas.microsoft.com/office/drawing/2014/main" id="{3D777434-AB96-4954-BEBB-25D49C3638D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36842" y="2571750"/>
              <a:ext cx="137159" cy="140208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:a16="http://schemas.microsoft.com/office/drawing/2014/main" id="{BEFF90EE-A3BC-4D38-A1B0-6891E6034AB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38366" y="3873245"/>
              <a:ext cx="137159" cy="140208"/>
            </a:xfrm>
            <a:prstGeom prst="rect">
              <a:avLst/>
            </a:prstGeom>
          </p:spPr>
        </p:pic>
        <p:grpSp>
          <p:nvGrpSpPr>
            <p:cNvPr id="18" name="object 15">
              <a:extLst>
                <a:ext uri="{FF2B5EF4-FFF2-40B4-BE49-F238E27FC236}">
                  <a16:creationId xmlns:a16="http://schemas.microsoft.com/office/drawing/2014/main" id="{8A533DE5-DB66-47DE-BD00-795C2C0FF988}"/>
                </a:ext>
              </a:extLst>
            </p:cNvPr>
            <p:cNvGrpSpPr/>
            <p:nvPr/>
          </p:nvGrpSpPr>
          <p:grpSpPr>
            <a:xfrm>
              <a:off x="5615178" y="2993898"/>
              <a:ext cx="314325" cy="530860"/>
              <a:chOff x="5615178" y="2993898"/>
              <a:chExt cx="314325" cy="530860"/>
            </a:xfrm>
          </p:grpSpPr>
          <p:sp>
            <p:nvSpPr>
              <p:cNvPr id="42" name="object 16">
                <a:extLst>
                  <a:ext uri="{FF2B5EF4-FFF2-40B4-BE49-F238E27FC236}">
                    <a16:creationId xmlns:a16="http://schemas.microsoft.com/office/drawing/2014/main" id="{0CFBC106-69BC-45E5-B677-97D8FC9F6290}"/>
                  </a:ext>
                </a:extLst>
              </p:cNvPr>
              <p:cNvSpPr/>
              <p:nvPr/>
            </p:nvSpPr>
            <p:spPr>
              <a:xfrm>
                <a:off x="5620512" y="2999232"/>
                <a:ext cx="16954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69545" h="520064">
                    <a:moveTo>
                      <a:pt x="141732" y="519683"/>
                    </a:moveTo>
                    <a:lnTo>
                      <a:pt x="27432" y="519683"/>
                    </a:lnTo>
                    <a:lnTo>
                      <a:pt x="16716" y="517540"/>
                    </a:lnTo>
                    <a:lnTo>
                      <a:pt x="8001" y="511683"/>
                    </a:lnTo>
                    <a:lnTo>
                      <a:pt x="2143" y="502967"/>
                    </a:lnTo>
                    <a:lnTo>
                      <a:pt x="0" y="492251"/>
                    </a:lnTo>
                    <a:lnTo>
                      <a:pt x="0" y="28955"/>
                    </a:lnTo>
                    <a:lnTo>
                      <a:pt x="2143" y="18002"/>
                    </a:lnTo>
                    <a:lnTo>
                      <a:pt x="8001" y="8762"/>
                    </a:lnTo>
                    <a:lnTo>
                      <a:pt x="16716" y="2381"/>
                    </a:lnTo>
                    <a:lnTo>
                      <a:pt x="27432" y="0"/>
                    </a:lnTo>
                    <a:lnTo>
                      <a:pt x="141732" y="0"/>
                    </a:lnTo>
                    <a:lnTo>
                      <a:pt x="152447" y="2381"/>
                    </a:lnTo>
                    <a:lnTo>
                      <a:pt x="161162" y="8762"/>
                    </a:lnTo>
                    <a:lnTo>
                      <a:pt x="167020" y="18002"/>
                    </a:lnTo>
                    <a:lnTo>
                      <a:pt x="169164" y="28955"/>
                    </a:lnTo>
                    <a:lnTo>
                      <a:pt x="169164" y="492251"/>
                    </a:lnTo>
                    <a:lnTo>
                      <a:pt x="167020" y="502967"/>
                    </a:lnTo>
                    <a:lnTo>
                      <a:pt x="161163" y="511683"/>
                    </a:lnTo>
                    <a:lnTo>
                      <a:pt x="152447" y="517540"/>
                    </a:lnTo>
                    <a:lnTo>
                      <a:pt x="141732" y="519683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:a16="http://schemas.microsoft.com/office/drawing/2014/main" id="{204D32EE-1F84-47FA-B2F8-97D53D70DBCB}"/>
                  </a:ext>
                </a:extLst>
              </p:cNvPr>
              <p:cNvSpPr/>
              <p:nvPr/>
            </p:nvSpPr>
            <p:spPr>
              <a:xfrm>
                <a:off x="5620512" y="2999232"/>
                <a:ext cx="16954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69545" h="520064">
                    <a:moveTo>
                      <a:pt x="0" y="28955"/>
                    </a:moveTo>
                    <a:lnTo>
                      <a:pt x="2143" y="18002"/>
                    </a:lnTo>
                    <a:lnTo>
                      <a:pt x="8001" y="8762"/>
                    </a:lnTo>
                    <a:lnTo>
                      <a:pt x="16716" y="2381"/>
                    </a:lnTo>
                    <a:lnTo>
                      <a:pt x="27432" y="0"/>
                    </a:lnTo>
                    <a:lnTo>
                      <a:pt x="141732" y="0"/>
                    </a:lnTo>
                    <a:lnTo>
                      <a:pt x="152447" y="2381"/>
                    </a:lnTo>
                    <a:lnTo>
                      <a:pt x="161162" y="8762"/>
                    </a:lnTo>
                    <a:lnTo>
                      <a:pt x="167020" y="18002"/>
                    </a:lnTo>
                    <a:lnTo>
                      <a:pt x="169164" y="28955"/>
                    </a:lnTo>
                    <a:lnTo>
                      <a:pt x="169164" y="492251"/>
                    </a:lnTo>
                    <a:lnTo>
                      <a:pt x="167020" y="502967"/>
                    </a:lnTo>
                    <a:lnTo>
                      <a:pt x="161163" y="511683"/>
                    </a:lnTo>
                    <a:lnTo>
                      <a:pt x="152447" y="517540"/>
                    </a:lnTo>
                    <a:lnTo>
                      <a:pt x="141732" y="519683"/>
                    </a:lnTo>
                    <a:lnTo>
                      <a:pt x="27432" y="519683"/>
                    </a:lnTo>
                    <a:lnTo>
                      <a:pt x="16716" y="517540"/>
                    </a:lnTo>
                    <a:lnTo>
                      <a:pt x="8001" y="511683"/>
                    </a:lnTo>
                    <a:lnTo>
                      <a:pt x="2143" y="502967"/>
                    </a:lnTo>
                    <a:lnTo>
                      <a:pt x="0" y="492251"/>
                    </a:lnTo>
                    <a:lnTo>
                      <a:pt x="0" y="28955"/>
                    </a:lnTo>
                    <a:close/>
                  </a:path>
                </a:pathLst>
              </a:custGeom>
              <a:ln w="10668">
                <a:solidFill>
                  <a:srgbClr val="41709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4" name="object 18">
                <a:extLst>
                  <a:ext uri="{FF2B5EF4-FFF2-40B4-BE49-F238E27FC236}">
                    <a16:creationId xmlns:a16="http://schemas.microsoft.com/office/drawing/2014/main" id="{319B9402-8021-4172-BE70-704DDF1F37CE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791962" y="3188969"/>
                <a:ext cx="137160" cy="140208"/>
              </a:xfrm>
              <a:prstGeom prst="rect">
                <a:avLst/>
              </a:prstGeom>
            </p:spPr>
          </p:pic>
        </p:grpSp>
        <p:pic>
          <p:nvPicPr>
            <p:cNvPr id="19" name="object 19">
              <a:extLst>
                <a:ext uri="{FF2B5EF4-FFF2-40B4-BE49-F238E27FC236}">
                  <a16:creationId xmlns:a16="http://schemas.microsoft.com/office/drawing/2014/main" id="{6DDFDCD6-C17F-40A2-867D-3A2853AAC2E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66453" y="2539745"/>
              <a:ext cx="138683" cy="141732"/>
            </a:xfrm>
            <a:prstGeom prst="rect">
              <a:avLst/>
            </a:prstGeom>
          </p:spPr>
        </p:pic>
        <p:grpSp>
          <p:nvGrpSpPr>
            <p:cNvPr id="20" name="object 20">
              <a:extLst>
                <a:ext uri="{FF2B5EF4-FFF2-40B4-BE49-F238E27FC236}">
                  <a16:creationId xmlns:a16="http://schemas.microsoft.com/office/drawing/2014/main" id="{028F6391-A49D-4A6E-B68B-8C6ACDC2CFBE}"/>
                </a:ext>
              </a:extLst>
            </p:cNvPr>
            <p:cNvGrpSpPr/>
            <p:nvPr/>
          </p:nvGrpSpPr>
          <p:grpSpPr>
            <a:xfrm>
              <a:off x="9589769" y="2993898"/>
              <a:ext cx="342900" cy="530860"/>
              <a:chOff x="9589769" y="2993898"/>
              <a:chExt cx="342900" cy="530860"/>
            </a:xfrm>
          </p:grpSpPr>
          <p:sp>
            <p:nvSpPr>
              <p:cNvPr id="40" name="object 21">
                <a:extLst>
                  <a:ext uri="{FF2B5EF4-FFF2-40B4-BE49-F238E27FC236}">
                    <a16:creationId xmlns:a16="http://schemas.microsoft.com/office/drawing/2014/main" id="{BFBDE34D-A33D-404D-9FDC-B1ACB238ECE8}"/>
                  </a:ext>
                </a:extLst>
              </p:cNvPr>
              <p:cNvSpPr/>
              <p:nvPr/>
            </p:nvSpPr>
            <p:spPr>
              <a:xfrm>
                <a:off x="9756647" y="2999232"/>
                <a:ext cx="17081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70815" h="520064">
                    <a:moveTo>
                      <a:pt x="0" y="28955"/>
                    </a:moveTo>
                    <a:lnTo>
                      <a:pt x="2381" y="18002"/>
                    </a:lnTo>
                    <a:lnTo>
                      <a:pt x="8763" y="8762"/>
                    </a:lnTo>
                    <a:lnTo>
                      <a:pt x="18002" y="2381"/>
                    </a:lnTo>
                    <a:lnTo>
                      <a:pt x="28956" y="0"/>
                    </a:lnTo>
                    <a:lnTo>
                      <a:pt x="143256" y="0"/>
                    </a:lnTo>
                    <a:lnTo>
                      <a:pt x="153971" y="2381"/>
                    </a:lnTo>
                    <a:lnTo>
                      <a:pt x="162686" y="8762"/>
                    </a:lnTo>
                    <a:lnTo>
                      <a:pt x="168544" y="18002"/>
                    </a:lnTo>
                    <a:lnTo>
                      <a:pt x="170688" y="28955"/>
                    </a:lnTo>
                    <a:lnTo>
                      <a:pt x="170688" y="492251"/>
                    </a:lnTo>
                    <a:lnTo>
                      <a:pt x="168544" y="502967"/>
                    </a:lnTo>
                    <a:lnTo>
                      <a:pt x="162686" y="511683"/>
                    </a:lnTo>
                    <a:lnTo>
                      <a:pt x="153971" y="517540"/>
                    </a:lnTo>
                    <a:lnTo>
                      <a:pt x="143256" y="519683"/>
                    </a:lnTo>
                    <a:lnTo>
                      <a:pt x="28956" y="519683"/>
                    </a:lnTo>
                    <a:lnTo>
                      <a:pt x="18002" y="517540"/>
                    </a:lnTo>
                    <a:lnTo>
                      <a:pt x="8762" y="511683"/>
                    </a:lnTo>
                    <a:lnTo>
                      <a:pt x="2381" y="502967"/>
                    </a:lnTo>
                    <a:lnTo>
                      <a:pt x="0" y="492251"/>
                    </a:lnTo>
                    <a:lnTo>
                      <a:pt x="0" y="28955"/>
                    </a:lnTo>
                    <a:close/>
                  </a:path>
                </a:pathLst>
              </a:custGeom>
              <a:ln w="10668">
                <a:solidFill>
                  <a:srgbClr val="41709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1" name="object 22">
                <a:extLst>
                  <a:ext uri="{FF2B5EF4-FFF2-40B4-BE49-F238E27FC236}">
                    <a16:creationId xmlns:a16="http://schemas.microsoft.com/office/drawing/2014/main" id="{861A989B-3CA0-41A6-B28E-9377CAFD3371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9589769" y="3156965"/>
                <a:ext cx="138683" cy="140208"/>
              </a:xfrm>
              <a:prstGeom prst="rect">
                <a:avLst/>
              </a:prstGeom>
            </p:spPr>
          </p:pic>
        </p:grpSp>
        <p:pic>
          <p:nvPicPr>
            <p:cNvPr id="21" name="object 23">
              <a:extLst>
                <a:ext uri="{FF2B5EF4-FFF2-40B4-BE49-F238E27FC236}">
                  <a16:creationId xmlns:a16="http://schemas.microsoft.com/office/drawing/2014/main" id="{98A91ADF-13B1-4C42-B1D5-3D39829D3C5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006078" y="3553205"/>
              <a:ext cx="137159" cy="140208"/>
            </a:xfrm>
            <a:prstGeom prst="rect">
              <a:avLst/>
            </a:prstGeom>
          </p:spPr>
        </p:pic>
        <p:pic>
          <p:nvPicPr>
            <p:cNvPr id="22" name="object 24">
              <a:extLst>
                <a:ext uri="{FF2B5EF4-FFF2-40B4-BE49-F238E27FC236}">
                  <a16:creationId xmlns:a16="http://schemas.microsoft.com/office/drawing/2014/main" id="{679A2BE0-E360-4111-989B-4C0BCC1BB0E7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60969" y="2981706"/>
              <a:ext cx="138683" cy="141732"/>
            </a:xfrm>
            <a:prstGeom prst="rect">
              <a:avLst/>
            </a:prstGeom>
          </p:spPr>
        </p:pic>
        <p:grpSp>
          <p:nvGrpSpPr>
            <p:cNvPr id="23" name="object 25">
              <a:extLst>
                <a:ext uri="{FF2B5EF4-FFF2-40B4-BE49-F238E27FC236}">
                  <a16:creationId xmlns:a16="http://schemas.microsoft.com/office/drawing/2014/main" id="{18EE7E74-048C-425D-B499-CC46090D1611}"/>
                </a:ext>
              </a:extLst>
            </p:cNvPr>
            <p:cNvGrpSpPr/>
            <p:nvPr/>
          </p:nvGrpSpPr>
          <p:grpSpPr>
            <a:xfrm>
              <a:off x="7741158" y="3202685"/>
              <a:ext cx="182880" cy="236220"/>
              <a:chOff x="7741158" y="3202685"/>
              <a:chExt cx="182880" cy="236220"/>
            </a:xfrm>
          </p:grpSpPr>
          <p:sp>
            <p:nvSpPr>
              <p:cNvPr id="36" name="object 26">
                <a:extLst>
                  <a:ext uri="{FF2B5EF4-FFF2-40B4-BE49-F238E27FC236}">
                    <a16:creationId xmlns:a16="http://schemas.microsoft.com/office/drawing/2014/main" id="{E85CFE9B-4FCD-4AE0-A0FD-C92884CDE9C6}"/>
                  </a:ext>
                </a:extLst>
              </p:cNvPr>
              <p:cNvSpPr/>
              <p:nvPr/>
            </p:nvSpPr>
            <p:spPr>
              <a:xfrm>
                <a:off x="7790688" y="3302508"/>
                <a:ext cx="128270" cy="131445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31445">
                    <a:moveTo>
                      <a:pt x="64008" y="131064"/>
                    </a:moveTo>
                    <a:lnTo>
                      <a:pt x="39219" y="125968"/>
                    </a:lnTo>
                    <a:lnTo>
                      <a:pt x="18859" y="112014"/>
                    </a:lnTo>
                    <a:lnTo>
                      <a:pt x="5072" y="91201"/>
                    </a:lnTo>
                    <a:lnTo>
                      <a:pt x="0" y="65532"/>
                    </a:lnTo>
                    <a:lnTo>
                      <a:pt x="5072" y="39862"/>
                    </a:lnTo>
                    <a:lnTo>
                      <a:pt x="18859" y="19050"/>
                    </a:lnTo>
                    <a:lnTo>
                      <a:pt x="39219" y="5095"/>
                    </a:lnTo>
                    <a:lnTo>
                      <a:pt x="64008" y="0"/>
                    </a:lnTo>
                    <a:lnTo>
                      <a:pt x="88796" y="5095"/>
                    </a:lnTo>
                    <a:lnTo>
                      <a:pt x="109156" y="19050"/>
                    </a:lnTo>
                    <a:lnTo>
                      <a:pt x="122943" y="39862"/>
                    </a:lnTo>
                    <a:lnTo>
                      <a:pt x="128016" y="65532"/>
                    </a:lnTo>
                    <a:lnTo>
                      <a:pt x="122943" y="91201"/>
                    </a:lnTo>
                    <a:lnTo>
                      <a:pt x="109156" y="112014"/>
                    </a:lnTo>
                    <a:lnTo>
                      <a:pt x="88796" y="125968"/>
                    </a:lnTo>
                    <a:lnTo>
                      <a:pt x="64008" y="131064"/>
                    </a:lnTo>
                    <a:close/>
                  </a:path>
                </a:pathLst>
              </a:custGeom>
              <a:solidFill>
                <a:srgbClr val="0070B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27">
                <a:extLst>
                  <a:ext uri="{FF2B5EF4-FFF2-40B4-BE49-F238E27FC236}">
                    <a16:creationId xmlns:a16="http://schemas.microsoft.com/office/drawing/2014/main" id="{C3711D6E-4061-409B-97AD-2F5183B95D9E}"/>
                  </a:ext>
                </a:extLst>
              </p:cNvPr>
              <p:cNvSpPr/>
              <p:nvPr/>
            </p:nvSpPr>
            <p:spPr>
              <a:xfrm>
                <a:off x="7790688" y="3302508"/>
                <a:ext cx="128270" cy="131445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31445">
                    <a:moveTo>
                      <a:pt x="0" y="65532"/>
                    </a:moveTo>
                    <a:lnTo>
                      <a:pt x="5072" y="39862"/>
                    </a:lnTo>
                    <a:lnTo>
                      <a:pt x="18859" y="19050"/>
                    </a:lnTo>
                    <a:lnTo>
                      <a:pt x="39219" y="5095"/>
                    </a:lnTo>
                    <a:lnTo>
                      <a:pt x="64008" y="0"/>
                    </a:lnTo>
                    <a:lnTo>
                      <a:pt x="88796" y="5095"/>
                    </a:lnTo>
                    <a:lnTo>
                      <a:pt x="109156" y="19050"/>
                    </a:lnTo>
                    <a:lnTo>
                      <a:pt x="122943" y="39862"/>
                    </a:lnTo>
                    <a:lnTo>
                      <a:pt x="128016" y="65532"/>
                    </a:lnTo>
                    <a:lnTo>
                      <a:pt x="122943" y="91201"/>
                    </a:lnTo>
                    <a:lnTo>
                      <a:pt x="109156" y="112014"/>
                    </a:lnTo>
                    <a:lnTo>
                      <a:pt x="88796" y="125968"/>
                    </a:lnTo>
                    <a:lnTo>
                      <a:pt x="64008" y="131064"/>
                    </a:lnTo>
                    <a:lnTo>
                      <a:pt x="39219" y="125968"/>
                    </a:lnTo>
                    <a:lnTo>
                      <a:pt x="18859" y="112014"/>
                    </a:lnTo>
                    <a:lnTo>
                      <a:pt x="5072" y="91201"/>
                    </a:lnTo>
                    <a:lnTo>
                      <a:pt x="0" y="65532"/>
                    </a:lnTo>
                  </a:path>
                </a:pathLst>
              </a:custGeom>
              <a:ln w="10668">
                <a:solidFill>
                  <a:srgbClr val="0070B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28">
                <a:extLst>
                  <a:ext uri="{FF2B5EF4-FFF2-40B4-BE49-F238E27FC236}">
                    <a16:creationId xmlns:a16="http://schemas.microsoft.com/office/drawing/2014/main" id="{A0F6F30D-39D7-4577-8B18-3D58642D13F9}"/>
                  </a:ext>
                </a:extLst>
              </p:cNvPr>
              <p:cNvSpPr/>
              <p:nvPr/>
            </p:nvSpPr>
            <p:spPr>
              <a:xfrm>
                <a:off x="7746492" y="3208019"/>
                <a:ext cx="73660" cy="74930"/>
              </a:xfrm>
              <a:custGeom>
                <a:avLst/>
                <a:gdLst/>
                <a:ahLst/>
                <a:cxnLst/>
                <a:rect l="l" t="t" r="r" b="b"/>
                <a:pathLst>
                  <a:path w="73659" h="74929">
                    <a:moveTo>
                      <a:pt x="36576" y="74676"/>
                    </a:moveTo>
                    <a:lnTo>
                      <a:pt x="21859" y="71747"/>
                    </a:lnTo>
                    <a:lnTo>
                      <a:pt x="10286" y="63817"/>
                    </a:lnTo>
                    <a:lnTo>
                      <a:pt x="2714" y="52173"/>
                    </a:lnTo>
                    <a:lnTo>
                      <a:pt x="0" y="38100"/>
                    </a:lnTo>
                    <a:lnTo>
                      <a:pt x="2714" y="23145"/>
                    </a:lnTo>
                    <a:lnTo>
                      <a:pt x="10287" y="11048"/>
                    </a:lnTo>
                    <a:lnTo>
                      <a:pt x="21859" y="2952"/>
                    </a:lnTo>
                    <a:lnTo>
                      <a:pt x="36576" y="0"/>
                    </a:lnTo>
                    <a:lnTo>
                      <a:pt x="50649" y="2952"/>
                    </a:lnTo>
                    <a:lnTo>
                      <a:pt x="62293" y="11049"/>
                    </a:lnTo>
                    <a:lnTo>
                      <a:pt x="70223" y="23145"/>
                    </a:lnTo>
                    <a:lnTo>
                      <a:pt x="73152" y="38100"/>
                    </a:lnTo>
                    <a:lnTo>
                      <a:pt x="70223" y="52173"/>
                    </a:lnTo>
                    <a:lnTo>
                      <a:pt x="62293" y="63817"/>
                    </a:lnTo>
                    <a:lnTo>
                      <a:pt x="50649" y="71747"/>
                    </a:lnTo>
                    <a:lnTo>
                      <a:pt x="36576" y="74676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29">
                <a:extLst>
                  <a:ext uri="{FF2B5EF4-FFF2-40B4-BE49-F238E27FC236}">
                    <a16:creationId xmlns:a16="http://schemas.microsoft.com/office/drawing/2014/main" id="{BEE35C10-9EBE-4709-86FF-F5D0C4296BE4}"/>
                  </a:ext>
                </a:extLst>
              </p:cNvPr>
              <p:cNvSpPr/>
              <p:nvPr/>
            </p:nvSpPr>
            <p:spPr>
              <a:xfrm>
                <a:off x="7746492" y="3208019"/>
                <a:ext cx="73660" cy="74930"/>
              </a:xfrm>
              <a:custGeom>
                <a:avLst/>
                <a:gdLst/>
                <a:ahLst/>
                <a:cxnLst/>
                <a:rect l="l" t="t" r="r" b="b"/>
                <a:pathLst>
                  <a:path w="73659" h="74929">
                    <a:moveTo>
                      <a:pt x="0" y="38100"/>
                    </a:moveTo>
                    <a:lnTo>
                      <a:pt x="2714" y="23145"/>
                    </a:lnTo>
                    <a:lnTo>
                      <a:pt x="10287" y="11048"/>
                    </a:lnTo>
                    <a:lnTo>
                      <a:pt x="21859" y="2952"/>
                    </a:lnTo>
                    <a:lnTo>
                      <a:pt x="36576" y="0"/>
                    </a:lnTo>
                    <a:lnTo>
                      <a:pt x="50649" y="2952"/>
                    </a:lnTo>
                    <a:lnTo>
                      <a:pt x="62293" y="11049"/>
                    </a:lnTo>
                    <a:lnTo>
                      <a:pt x="70223" y="23145"/>
                    </a:lnTo>
                    <a:lnTo>
                      <a:pt x="73152" y="38100"/>
                    </a:lnTo>
                    <a:lnTo>
                      <a:pt x="70223" y="52173"/>
                    </a:lnTo>
                    <a:lnTo>
                      <a:pt x="62293" y="63817"/>
                    </a:lnTo>
                    <a:lnTo>
                      <a:pt x="50649" y="71747"/>
                    </a:lnTo>
                    <a:lnTo>
                      <a:pt x="36576" y="74676"/>
                    </a:lnTo>
                    <a:lnTo>
                      <a:pt x="21859" y="71747"/>
                    </a:lnTo>
                    <a:lnTo>
                      <a:pt x="10286" y="63817"/>
                    </a:lnTo>
                    <a:lnTo>
                      <a:pt x="2714" y="52173"/>
                    </a:lnTo>
                    <a:lnTo>
                      <a:pt x="0" y="38100"/>
                    </a:lnTo>
                  </a:path>
                </a:pathLst>
              </a:custGeom>
              <a:ln w="10668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pic>
          <p:nvPicPr>
            <p:cNvPr id="24" name="object 30">
              <a:extLst>
                <a:ext uri="{FF2B5EF4-FFF2-40B4-BE49-F238E27FC236}">
                  <a16:creationId xmlns:a16="http://schemas.microsoft.com/office/drawing/2014/main" id="{3C7A1EAC-3B29-490B-A615-57311E239BB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33538" y="2125217"/>
              <a:ext cx="88392" cy="164592"/>
            </a:xfrm>
            <a:prstGeom prst="rect">
              <a:avLst/>
            </a:prstGeom>
          </p:spPr>
        </p:pic>
        <p:pic>
          <p:nvPicPr>
            <p:cNvPr id="25" name="object 31">
              <a:extLst>
                <a:ext uri="{FF2B5EF4-FFF2-40B4-BE49-F238E27FC236}">
                  <a16:creationId xmlns:a16="http://schemas.microsoft.com/office/drawing/2014/main" id="{AE1ED673-2D04-4A2F-BFD5-0606A859F2D2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724394" y="4072890"/>
              <a:ext cx="88391" cy="166116"/>
            </a:xfrm>
            <a:prstGeom prst="rect">
              <a:avLst/>
            </a:prstGeom>
          </p:spPr>
        </p:pic>
        <p:pic>
          <p:nvPicPr>
            <p:cNvPr id="26" name="object 32">
              <a:extLst>
                <a:ext uri="{FF2B5EF4-FFF2-40B4-BE49-F238E27FC236}">
                  <a16:creationId xmlns:a16="http://schemas.microsoft.com/office/drawing/2014/main" id="{16BE1002-C80E-44C8-9C80-8B82399B2646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04069" y="4066794"/>
              <a:ext cx="88392" cy="164592"/>
            </a:xfrm>
            <a:prstGeom prst="rect">
              <a:avLst/>
            </a:prstGeom>
          </p:spPr>
        </p:pic>
        <p:pic>
          <p:nvPicPr>
            <p:cNvPr id="27" name="object 33">
              <a:extLst>
                <a:ext uri="{FF2B5EF4-FFF2-40B4-BE49-F238E27FC236}">
                  <a16:creationId xmlns:a16="http://schemas.microsoft.com/office/drawing/2014/main" id="{082FCE80-B1EC-4296-A5D8-C5AC8ED08440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059417" y="4066794"/>
              <a:ext cx="88392" cy="164592"/>
            </a:xfrm>
            <a:prstGeom prst="rect">
              <a:avLst/>
            </a:prstGeom>
          </p:spPr>
        </p:pic>
        <p:pic>
          <p:nvPicPr>
            <p:cNvPr id="28" name="object 34">
              <a:extLst>
                <a:ext uri="{FF2B5EF4-FFF2-40B4-BE49-F238E27FC236}">
                  <a16:creationId xmlns:a16="http://schemas.microsoft.com/office/drawing/2014/main" id="{3FF96C9E-E549-4030-A2E9-CCDA7273F84A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755385" y="4072890"/>
              <a:ext cx="88392" cy="166116"/>
            </a:xfrm>
            <a:prstGeom prst="rect">
              <a:avLst/>
            </a:prstGeom>
          </p:spPr>
        </p:pic>
        <p:pic>
          <p:nvPicPr>
            <p:cNvPr id="29" name="object 35">
              <a:extLst>
                <a:ext uri="{FF2B5EF4-FFF2-40B4-BE49-F238E27FC236}">
                  <a16:creationId xmlns:a16="http://schemas.microsoft.com/office/drawing/2014/main" id="{F1044BC4-11E5-444E-B8F6-C167DB77E1EE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56910" y="2125217"/>
              <a:ext cx="88391" cy="164592"/>
            </a:xfrm>
            <a:prstGeom prst="rect">
              <a:avLst/>
            </a:prstGeom>
          </p:spPr>
        </p:pic>
        <p:pic>
          <p:nvPicPr>
            <p:cNvPr id="30" name="object 36">
              <a:extLst>
                <a:ext uri="{FF2B5EF4-FFF2-40B4-BE49-F238E27FC236}">
                  <a16:creationId xmlns:a16="http://schemas.microsoft.com/office/drawing/2014/main" id="{B572E815-F0B2-4BDC-890D-6FF3FF99CD90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701021" y="2119122"/>
              <a:ext cx="89916" cy="166116"/>
            </a:xfrm>
            <a:prstGeom prst="rect">
              <a:avLst/>
            </a:prstGeom>
          </p:spPr>
        </p:pic>
        <p:pic>
          <p:nvPicPr>
            <p:cNvPr id="31" name="object 37">
              <a:extLst>
                <a:ext uri="{FF2B5EF4-FFF2-40B4-BE49-F238E27FC236}">
                  <a16:creationId xmlns:a16="http://schemas.microsoft.com/office/drawing/2014/main" id="{BA8FA8C4-A5AC-4F77-AA4B-6763DDDE9026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9056369" y="2126741"/>
              <a:ext cx="88392" cy="164592"/>
            </a:xfrm>
            <a:prstGeom prst="rect">
              <a:avLst/>
            </a:prstGeom>
          </p:spPr>
        </p:pic>
        <p:pic>
          <p:nvPicPr>
            <p:cNvPr id="32" name="object 38">
              <a:extLst>
                <a:ext uri="{FF2B5EF4-FFF2-40B4-BE49-F238E27FC236}">
                  <a16:creationId xmlns:a16="http://schemas.microsoft.com/office/drawing/2014/main" id="{71D40097-75AC-44A5-A79D-56F2D86E0A94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78701" y="4066794"/>
              <a:ext cx="89916" cy="164592"/>
            </a:xfrm>
            <a:prstGeom prst="rect">
              <a:avLst/>
            </a:prstGeom>
          </p:spPr>
        </p:pic>
        <p:pic>
          <p:nvPicPr>
            <p:cNvPr id="33" name="object 39">
              <a:extLst>
                <a:ext uri="{FF2B5EF4-FFF2-40B4-BE49-F238E27FC236}">
                  <a16:creationId xmlns:a16="http://schemas.microsoft.com/office/drawing/2014/main" id="{77CAFEE7-46B2-40D6-822B-1FB958CCE596}"/>
                </a:ext>
              </a:extLst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78701" y="2122170"/>
              <a:ext cx="88392" cy="164592"/>
            </a:xfrm>
            <a:prstGeom prst="rect">
              <a:avLst/>
            </a:prstGeom>
          </p:spPr>
        </p:pic>
        <p:sp>
          <p:nvSpPr>
            <p:cNvPr id="34" name="object 40">
              <a:extLst>
                <a:ext uri="{FF2B5EF4-FFF2-40B4-BE49-F238E27FC236}">
                  <a16:creationId xmlns:a16="http://schemas.microsoft.com/office/drawing/2014/main" id="{E29FD013-E41E-4378-93DE-549C93CF9884}"/>
                </a:ext>
              </a:extLst>
            </p:cNvPr>
            <p:cNvSpPr txBox="1"/>
            <p:nvPr/>
          </p:nvSpPr>
          <p:spPr>
            <a:xfrm>
              <a:off x="6021639" y="4437506"/>
              <a:ext cx="3756025" cy="80499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2400"/>
                </a:lnSpc>
                <a:spcBef>
                  <a:spcPts val="95"/>
                </a:spcBef>
              </a:pPr>
              <a:r>
                <a:rPr sz="1450" i="1" spc="10" dirty="0">
                  <a:latin typeface="Calibri"/>
                  <a:cs typeface="Calibri"/>
                </a:rPr>
                <a:t>Complémentaire </a:t>
              </a:r>
              <a:r>
                <a:rPr sz="1450" i="1" spc="20" dirty="0">
                  <a:latin typeface="Calibri"/>
                  <a:cs typeface="Calibri"/>
                </a:rPr>
                <a:t>au </a:t>
              </a:r>
              <a:r>
                <a:rPr sz="1450" i="1" spc="10" dirty="0">
                  <a:latin typeface="Calibri"/>
                  <a:cs typeface="Calibri"/>
                </a:rPr>
                <a:t>football </a:t>
              </a:r>
              <a:r>
                <a:rPr sz="1450" i="1" spc="15" dirty="0">
                  <a:latin typeface="Calibri"/>
                  <a:cs typeface="Calibri"/>
                </a:rPr>
                <a:t>pour </a:t>
              </a:r>
              <a:r>
                <a:rPr sz="1450" i="1" spc="10" dirty="0">
                  <a:latin typeface="Calibri"/>
                  <a:cs typeface="Calibri"/>
                </a:rPr>
                <a:t>développer des </a:t>
              </a:r>
              <a:r>
                <a:rPr sz="1450" i="1" spc="-315" dirty="0">
                  <a:latin typeface="Calibri"/>
                  <a:cs typeface="Calibri"/>
                </a:rPr>
                <a:t> </a:t>
              </a:r>
              <a:r>
                <a:rPr sz="1450" i="1" spc="10" dirty="0">
                  <a:latin typeface="Calibri"/>
                  <a:cs typeface="Calibri"/>
                </a:rPr>
                <a:t>qualités physiques, techniques, tactiques </a:t>
              </a:r>
              <a:r>
                <a:rPr sz="1450" i="1" spc="5" dirty="0">
                  <a:latin typeface="Calibri"/>
                  <a:cs typeface="Calibri"/>
                </a:rPr>
                <a:t>et </a:t>
              </a:r>
              <a:r>
                <a:rPr sz="1450" i="1" spc="10" dirty="0">
                  <a:latin typeface="Calibri"/>
                  <a:cs typeface="Calibri"/>
                </a:rPr>
                <a:t> </a:t>
              </a:r>
              <a:r>
                <a:rPr sz="1450" i="1" spc="5" dirty="0">
                  <a:latin typeface="Calibri"/>
                  <a:cs typeface="Calibri"/>
                </a:rPr>
                <a:t>mentales.</a:t>
              </a:r>
              <a:endParaRPr sz="1450" dirty="0">
                <a:latin typeface="Calibri"/>
                <a:cs typeface="Calibri"/>
              </a:endParaRPr>
            </a:p>
            <a:p>
              <a:pPr marL="12700" marR="196850" algn="ctr">
                <a:lnSpc>
                  <a:spcPts val="1789"/>
                </a:lnSpc>
                <a:spcBef>
                  <a:spcPts val="55"/>
                </a:spcBef>
              </a:pPr>
              <a:r>
                <a:rPr sz="1450" i="1" spc="20" dirty="0">
                  <a:latin typeface="Calibri"/>
                  <a:cs typeface="Calibri"/>
                </a:rPr>
                <a:t>Une </a:t>
              </a:r>
              <a:r>
                <a:rPr sz="1450" i="1" spc="15" dirty="0">
                  <a:latin typeface="Calibri"/>
                  <a:cs typeface="Calibri"/>
                </a:rPr>
                <a:t>pratique </a:t>
              </a:r>
              <a:r>
                <a:rPr sz="1450" i="1" spc="10" dirty="0">
                  <a:latin typeface="Calibri"/>
                  <a:cs typeface="Calibri"/>
                </a:rPr>
                <a:t>spectaculaire : </a:t>
              </a:r>
              <a:r>
                <a:rPr sz="1450" i="1" spc="15" dirty="0">
                  <a:latin typeface="Calibri"/>
                  <a:cs typeface="Calibri"/>
                </a:rPr>
                <a:t>1 </a:t>
              </a:r>
              <a:r>
                <a:rPr sz="1450" i="1" spc="10" dirty="0">
                  <a:latin typeface="Calibri"/>
                  <a:cs typeface="Calibri"/>
                </a:rPr>
                <a:t>tir toutes </a:t>
              </a:r>
              <a:r>
                <a:rPr sz="1450" i="1" spc="5" dirty="0">
                  <a:latin typeface="Calibri"/>
                  <a:cs typeface="Calibri"/>
                </a:rPr>
                <a:t>les </a:t>
              </a:r>
              <a:r>
                <a:rPr sz="1450" i="1" spc="15" dirty="0">
                  <a:latin typeface="Calibri"/>
                  <a:cs typeface="Calibri"/>
                </a:rPr>
                <a:t>30 </a:t>
              </a:r>
              <a:r>
                <a:rPr sz="1450" i="1" spc="-31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secondes</a:t>
              </a:r>
              <a:r>
                <a:rPr sz="1450" i="1" spc="-10" dirty="0">
                  <a:latin typeface="Calibri"/>
                  <a:cs typeface="Calibri"/>
                </a:rPr>
                <a:t> </a:t>
              </a:r>
              <a:r>
                <a:rPr sz="1450" i="1" spc="5" dirty="0">
                  <a:latin typeface="Calibri"/>
                  <a:cs typeface="Calibri"/>
                </a:rPr>
                <a:t>et</a:t>
              </a:r>
              <a:r>
                <a:rPr sz="1450" i="1" dirty="0">
                  <a:latin typeface="Calibri"/>
                  <a:cs typeface="Calibri"/>
                </a:rPr>
                <a:t> </a:t>
              </a:r>
              <a:r>
                <a:rPr sz="1450" i="1" spc="20" dirty="0">
                  <a:latin typeface="Calibri"/>
                  <a:cs typeface="Calibri"/>
                </a:rPr>
                <a:t>une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moyenne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20" dirty="0">
                  <a:latin typeface="Calibri"/>
                  <a:cs typeface="Calibri"/>
                </a:rPr>
                <a:t>de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9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buts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par</a:t>
              </a:r>
              <a:r>
                <a:rPr sz="1450" i="1" spc="-10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match</a:t>
              </a:r>
              <a:endParaRPr sz="1450" dirty="0">
                <a:latin typeface="Calibri"/>
                <a:cs typeface="Calibri"/>
              </a:endParaRPr>
            </a:p>
          </p:txBody>
        </p:sp>
        <p:sp>
          <p:nvSpPr>
            <p:cNvPr id="35" name="object 41">
              <a:extLst>
                <a:ext uri="{FF2B5EF4-FFF2-40B4-BE49-F238E27FC236}">
                  <a16:creationId xmlns:a16="http://schemas.microsoft.com/office/drawing/2014/main" id="{69708E7E-2B35-480B-B88B-A3F96461B435}"/>
                </a:ext>
              </a:extLst>
            </p:cNvPr>
            <p:cNvSpPr txBox="1"/>
            <p:nvPr/>
          </p:nvSpPr>
          <p:spPr>
            <a:xfrm>
              <a:off x="6474886" y="5815052"/>
              <a:ext cx="2687955" cy="52892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36830" marR="5080" indent="-24765" algn="ctr">
                <a:lnSpc>
                  <a:spcPct val="101600"/>
                </a:lnSpc>
                <a:spcBef>
                  <a:spcPts val="90"/>
                </a:spcBef>
              </a:pPr>
              <a:r>
                <a:rPr sz="1950" b="1" i="1" spc="-5" dirty="0">
                  <a:latin typeface="Calibri"/>
                  <a:cs typeface="Calibri"/>
                </a:rPr>
                <a:t>C’est</a:t>
              </a:r>
              <a:r>
                <a:rPr sz="1950" b="1" i="1" spc="5" dirty="0">
                  <a:latin typeface="Calibri"/>
                  <a:cs typeface="Calibri"/>
                </a:rPr>
                <a:t> un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sport</a:t>
              </a:r>
              <a:r>
                <a:rPr sz="1950" b="1" i="1" spc="-10" dirty="0">
                  <a:latin typeface="Calibri"/>
                  <a:cs typeface="Calibri"/>
                </a:rPr>
                <a:t> </a:t>
              </a:r>
              <a:r>
                <a:rPr sz="1950" b="1" i="1" spc="15" dirty="0">
                  <a:latin typeface="Calibri"/>
                  <a:cs typeface="Calibri"/>
                </a:rPr>
                <a:t>fun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et</a:t>
              </a:r>
              <a:r>
                <a:rPr sz="1950" b="1" i="1" spc="-10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festif </a:t>
              </a:r>
              <a:r>
                <a:rPr sz="1950" b="1" i="1" spc="-425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Fair</a:t>
              </a:r>
              <a:r>
                <a:rPr sz="1950" b="1" i="1" spc="-20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Play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s’il</a:t>
              </a:r>
              <a:r>
                <a:rPr sz="1950" b="1" i="1" spc="-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vous</a:t>
              </a:r>
              <a:r>
                <a:rPr sz="1950" b="1" i="1" spc="-20" dirty="0">
                  <a:latin typeface="Calibri"/>
                  <a:cs typeface="Calibri"/>
                </a:rPr>
                <a:t> </a:t>
              </a:r>
              <a:r>
                <a:rPr sz="1950" b="1" i="1" spc="5" dirty="0">
                  <a:latin typeface="Calibri"/>
                  <a:cs typeface="Calibri"/>
                </a:rPr>
                <a:t>plait</a:t>
              </a:r>
              <a:r>
                <a:rPr sz="1950" b="1" i="1" spc="-5" dirty="0">
                  <a:latin typeface="Calibri"/>
                  <a:cs typeface="Calibri"/>
                </a:rPr>
                <a:t> </a:t>
              </a:r>
              <a:r>
                <a:rPr sz="1950" b="1" i="1" spc="5" dirty="0">
                  <a:latin typeface="Calibri"/>
                  <a:cs typeface="Calibri"/>
                </a:rPr>
                <a:t>!!!</a:t>
              </a:r>
              <a:endParaRPr sz="195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6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9759A-358B-4B0A-58DC-D60D7F34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complémentaires </a:t>
            </a:r>
            <a:endParaRPr lang="fr-P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4F29A9-D726-79DE-B323-3DA5CA9AF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59" y="1713096"/>
            <a:ext cx="10785957" cy="4351338"/>
          </a:xfrm>
        </p:spPr>
        <p:txBody>
          <a:bodyPr>
            <a:normAutofit/>
          </a:bodyPr>
          <a:lstStyle/>
          <a:p>
            <a:r>
              <a:rPr lang="fr-FR" sz="2400" dirty="0"/>
              <a:t>Les feuilles de matchs sont à retourner à la FTF à l’adresse mail suivante : </a:t>
            </a:r>
            <a:r>
              <a:rPr lang="fr-FR" sz="2400" b="1" dirty="0">
                <a:hlinkClick r:id="rId2"/>
              </a:rPr>
              <a:t>yohan.tristant@ftf.pf</a:t>
            </a:r>
            <a:r>
              <a:rPr lang="fr-FR" sz="2400" b="1" dirty="0"/>
              <a:t> avant mardi 12H de la semaine qui suit le festival </a:t>
            </a:r>
          </a:p>
          <a:p>
            <a:endParaRPr lang="fr-FR" b="1" dirty="0"/>
          </a:p>
          <a:p>
            <a:r>
              <a:rPr lang="fr-FR" sz="2400" dirty="0"/>
              <a:t>Obligation de présenter ses licences au club recevant à votre arrivée sur le festival 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Respect du temps de jeu par équipes et par joueurs !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2E7B4D-1BB8-2F56-8F51-0BB14964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970715-99B8-C175-3CA5-F30825FF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469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TF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TF" id="{43B216E6-1BFC-48F5-BE4C-CC3402B025EC}" vid="{247E4FD4-A385-479D-B2C3-33FBBDB07D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FTF</Template>
  <TotalTime>645</TotalTime>
  <Words>614</Words>
  <Application>Microsoft Office PowerPoint</Application>
  <PresentationFormat>Grand écran</PresentationFormat>
  <Paragraphs>103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FTF</vt:lpstr>
      <vt:lpstr>Présentation PowerPoint</vt:lpstr>
      <vt:lpstr>FOOTBALL</vt:lpstr>
      <vt:lpstr>Les préconisations de Format pour un temps de jeu suffisant </vt:lpstr>
      <vt:lpstr>Présentation PowerPoint</vt:lpstr>
      <vt:lpstr>Rappel Règles du BEACH SOCCER</vt:lpstr>
      <vt:lpstr>Informations complémentaires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Kevin Barbe</dc:creator>
  <cp:lastModifiedBy>Yohan</cp:lastModifiedBy>
  <cp:revision>47</cp:revision>
  <dcterms:created xsi:type="dcterms:W3CDTF">2022-09-26T20:04:09Z</dcterms:created>
  <dcterms:modified xsi:type="dcterms:W3CDTF">2023-02-14T19:29:13Z</dcterms:modified>
</cp:coreProperties>
</file>